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ph type="sldImg"/>
          </p:nvPr>
        </p:nvSpPr>
        <p:spPr>
          <a:xfrm>
            <a:off x="1143000" y="685800"/>
            <a:ext cx="4572000" cy="3429000"/>
          </a:xfrm>
          <a:prstGeom prst="rect">
            <a:avLst/>
          </a:prstGeom>
        </p:spPr>
        <p:txBody>
          <a:bodyPr/>
          <a:lstStyle/>
          <a:p>
            <a:pPr lvl="0"/>
          </a:p>
        </p:txBody>
      </p:sp>
      <p:sp>
        <p:nvSpPr>
          <p:cNvPr id="33" name="Shape 33"/>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lvl="0"/>
          </a:p>
        </p:txBody>
      </p:sp>
      <p:sp>
        <p:nvSpPr>
          <p:cNvPr id="200" name="Shape 200"/>
          <p:cNvSpPr/>
          <p:nvPr>
            <p:ph type="body" sz="quarter" idx="1"/>
          </p:nvPr>
        </p:nvSpPr>
        <p:spPr>
          <a:prstGeom prst="rect">
            <a:avLst/>
          </a:prstGeom>
        </p:spPr>
        <p:txBody>
          <a:bodyPr/>
          <a:lstStyle/>
          <a:p>
            <a:pPr lvl="0">
              <a:defRPr sz="1800"/>
            </a:pPr>
            <a:r>
              <a:rPr sz="2200"/>
              <a:t>(1)</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lvl="0"/>
          </a:p>
        </p:txBody>
      </p:sp>
      <p:sp>
        <p:nvSpPr>
          <p:cNvPr id="211" name="Shape 211"/>
          <p:cNvSpPr/>
          <p:nvPr>
            <p:ph type="body" sz="quarter" idx="1"/>
          </p:nvPr>
        </p:nvSpPr>
        <p:spPr>
          <a:prstGeom prst="rect">
            <a:avLst/>
          </a:prstGeom>
        </p:spPr>
        <p:txBody>
          <a:bodyPr/>
          <a:lstStyle/>
          <a:p>
            <a:pPr lvl="0">
              <a:defRPr sz="1800"/>
            </a:pPr>
            <a:r>
              <a:rPr sz="2200"/>
              <a:t>(3)</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lvl="0"/>
          </a:p>
        </p:txBody>
      </p:sp>
      <p:sp>
        <p:nvSpPr>
          <p:cNvPr id="222" name="Shape 222"/>
          <p:cNvSpPr/>
          <p:nvPr>
            <p:ph type="body" sz="quarter" idx="1"/>
          </p:nvPr>
        </p:nvSpPr>
        <p:spPr>
          <a:prstGeom prst="rect">
            <a:avLst/>
          </a:prstGeom>
        </p:spPr>
        <p:txBody>
          <a:bodyPr/>
          <a:lstStyle/>
          <a:p>
            <a:pPr lvl="0">
              <a:defRPr sz="1800"/>
            </a:pPr>
            <a:r>
              <a:rPr sz="2200"/>
              <a:t>(1,3,4)</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lvl="0"/>
          </a:p>
        </p:txBody>
      </p:sp>
      <p:sp>
        <p:nvSpPr>
          <p:cNvPr id="232" name="Shape 232"/>
          <p:cNvSpPr/>
          <p:nvPr>
            <p:ph type="body" sz="quarter" idx="1"/>
          </p:nvPr>
        </p:nvSpPr>
        <p:spPr>
          <a:prstGeom prst="rect">
            <a:avLst/>
          </a:prstGeom>
        </p:spPr>
        <p:txBody>
          <a:bodyPr/>
          <a:lstStyle/>
          <a:p>
            <a:pPr lvl="0">
              <a:defRPr sz="1800"/>
            </a:pPr>
            <a:r>
              <a:rPr sz="2200"/>
              <a:t>(2)</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lvl="0"/>
          </a:p>
        </p:txBody>
      </p:sp>
      <p:sp>
        <p:nvSpPr>
          <p:cNvPr id="243" name="Shape 243"/>
          <p:cNvSpPr/>
          <p:nvPr>
            <p:ph type="body" sz="quarter" idx="1"/>
          </p:nvPr>
        </p:nvSpPr>
        <p:spPr>
          <a:prstGeom prst="rect">
            <a:avLst/>
          </a:prstGeom>
        </p:spPr>
        <p:txBody>
          <a:bodyPr/>
          <a:lstStyle/>
          <a:p>
            <a:pPr lvl="0">
              <a:defRPr sz="1800"/>
            </a:pPr>
            <a:r>
              <a:rPr sz="2200"/>
              <a:t>(1,3)</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lvl="0"/>
          </a:p>
        </p:txBody>
      </p:sp>
      <p:sp>
        <p:nvSpPr>
          <p:cNvPr id="254" name="Shape 254"/>
          <p:cNvSpPr/>
          <p:nvPr>
            <p:ph type="body" sz="quarter" idx="1"/>
          </p:nvPr>
        </p:nvSpPr>
        <p:spPr>
          <a:prstGeom prst="rect">
            <a:avLst/>
          </a:prstGeom>
        </p:spPr>
        <p:txBody>
          <a:bodyPr/>
          <a:lstStyle/>
          <a:p>
            <a:pPr lvl="0">
              <a:defRPr sz="1800"/>
            </a:pPr>
            <a:r>
              <a:rPr sz="2200"/>
              <a:t>(1,5)</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lvl="0"/>
          </a:p>
        </p:txBody>
      </p:sp>
      <p:sp>
        <p:nvSpPr>
          <p:cNvPr id="266" name="Shape 266"/>
          <p:cNvSpPr/>
          <p:nvPr>
            <p:ph type="body" sz="quarter" idx="1"/>
          </p:nvPr>
        </p:nvSpPr>
        <p:spPr>
          <a:prstGeom prst="rect">
            <a:avLst/>
          </a:prstGeom>
        </p:spPr>
        <p:txBody>
          <a:bodyPr/>
          <a:lstStyle/>
          <a:p>
            <a:pPr lvl="0">
              <a:defRPr sz="1800"/>
            </a:pPr>
            <a:r>
              <a:rPr sz="2200"/>
              <a:t>(1,2,3,6)</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lvl="0"/>
          </a:p>
        </p:txBody>
      </p:sp>
      <p:sp>
        <p:nvSpPr>
          <p:cNvPr id="274" name="Shape 274"/>
          <p:cNvSpPr/>
          <p:nvPr>
            <p:ph type="body" sz="quarter" idx="1"/>
          </p:nvPr>
        </p:nvSpPr>
        <p:spPr>
          <a:prstGeom prst="rect">
            <a:avLst/>
          </a:prstGeom>
        </p:spPr>
        <p:txBody>
          <a:bodyPr/>
          <a:lstStyle/>
          <a:p>
            <a:pPr lvl="0">
              <a:defRPr sz="1800"/>
            </a:pPr>
            <a:r>
              <a:rPr sz="2200"/>
              <a:t>(true)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7" name="Shape 7"/>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8" name="Shape 8"/>
          <p:cNvSpPr/>
          <p:nvPr>
            <p:ph type="body" idx="1"/>
          </p:nvPr>
        </p:nvSpPr>
        <p:spPr>
          <a:xfrm>
            <a:off x="1270000" y="5029200"/>
            <a:ext cx="10464800" cy="1130300"/>
          </a:xfrm>
          <a:prstGeom prst="rect">
            <a:avLst/>
          </a:prstGeom>
        </p:spPr>
        <p:txBody>
          <a:bodyPr/>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0" name="Shape 10"/>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11" name="Shape 11"/>
          <p:cNvSpPr/>
          <p:nvPr>
            <p:ph type="body" idx="1"/>
          </p:nvPr>
        </p:nvSpPr>
        <p:spPr>
          <a:xfrm>
            <a:off x="1270000" y="8191500"/>
            <a:ext cx="10464800" cy="1130300"/>
          </a:xfrm>
          <a:prstGeom prst="rect">
            <a:avLst/>
          </a:prstGeom>
        </p:spPr>
        <p:txBody>
          <a:bodyPr/>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13" name="Shape 13"/>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15" name="Shape 15"/>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6" name="Shape 16"/>
          <p:cNvSpPr/>
          <p:nvPr>
            <p:ph type="body" idx="1"/>
          </p:nvPr>
        </p:nvSpPr>
        <p:spPr>
          <a:xfrm>
            <a:off x="952500" y="4762500"/>
            <a:ext cx="5334000" cy="4102100"/>
          </a:xfrm>
          <a:prstGeom prst="rect">
            <a:avLst/>
          </a:prstGeom>
        </p:spPr>
        <p:txBody>
          <a:bodyPr/>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lvl="0">
              <a:defRPr sz="1800"/>
            </a:pPr>
            <a:r>
              <a:rPr sz="8000"/>
              <a:t>Title Text</a:t>
            </a:r>
          </a:p>
        </p:txBody>
      </p:sp>
      <p:sp>
        <p:nvSpPr>
          <p:cNvPr id="21" name="Shape 21"/>
          <p:cNvSpPr/>
          <p:nvPr>
            <p:ph type="body" idx="1"/>
          </p:nvPr>
        </p:nvSpPr>
        <p:spPr>
          <a:prstGeom prst="rect">
            <a:avLst/>
          </a:prstGeom>
        </p:spPr>
        <p:txBody>
          <a:bodyPr/>
          <a:lstStyle>
            <a:lvl2pPr>
              <a:defRPr sz="3000"/>
            </a:lvl2pPr>
            <a:lvl3pPr>
              <a:defRPr sz="2800"/>
            </a:lvl3pPr>
            <a:lvl4pPr>
              <a:defRPr sz="2400"/>
            </a:lvl4pPr>
            <a:lvl5pPr>
              <a:defRPr sz="2000"/>
            </a:lvl5pPr>
          </a:lstStyle>
          <a:p>
            <a:pPr lvl="0">
              <a:defRPr sz="1800"/>
            </a:pPr>
            <a:r>
              <a:rPr sz="3600"/>
              <a:t>Body Level One</a:t>
            </a:r>
            <a:endParaRPr sz="3600"/>
          </a:p>
          <a:p>
            <a:pPr lvl="1">
              <a:defRPr sz="1800"/>
            </a:pPr>
            <a:r>
              <a:rPr sz="3000"/>
              <a:t>Body Level Two</a:t>
            </a:r>
            <a:endParaRPr sz="3000"/>
          </a:p>
          <a:p>
            <a:pPr lvl="2">
              <a:defRPr sz="1800"/>
            </a:pPr>
            <a:r>
              <a:rPr sz="2800"/>
              <a:t>Body Level Three</a:t>
            </a:r>
            <a:endParaRPr sz="2800"/>
          </a:p>
          <a:p>
            <a:pPr lvl="3">
              <a:defRPr sz="1800"/>
            </a:pPr>
            <a:r>
              <a:rPr sz="2400"/>
              <a:t>Body Level Four</a:t>
            </a:r>
            <a:endParaRPr sz="2400"/>
          </a:p>
          <a:p>
            <a:pPr lvl="4">
              <a:defRPr sz="1800"/>
            </a:pPr>
            <a:r>
              <a:rPr sz="2000"/>
              <a:t>Body Level Five</a:t>
            </a:r>
          </a:p>
        </p:txBody>
      </p:sp>
      <p:sp>
        <p:nvSpPr>
          <p:cNvPr id="22" name="Shape 2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24" name="Shape 24"/>
          <p:cNvSpPr/>
          <p:nvPr>
            <p:ph type="title"/>
          </p:nvPr>
        </p:nvSpPr>
        <p:spPr>
          <a:prstGeom prst="rect">
            <a:avLst/>
          </a:prstGeom>
        </p:spPr>
        <p:txBody>
          <a:bodyPr/>
          <a:lstStyle/>
          <a:p>
            <a:pPr lvl="0">
              <a:defRPr sz="1800"/>
            </a:pPr>
            <a:r>
              <a:rPr sz="8000"/>
              <a:t>Title Text</a:t>
            </a:r>
          </a:p>
        </p:txBody>
      </p:sp>
      <p:sp>
        <p:nvSpPr>
          <p:cNvPr id="25" name="Shape 25"/>
          <p:cNvSpPr/>
          <p:nvPr>
            <p:ph type="body" idx="1"/>
          </p:nvPr>
        </p:nvSpPr>
        <p:spPr>
          <a:xfrm>
            <a:off x="952500" y="2603500"/>
            <a:ext cx="5334000" cy="6286500"/>
          </a:xfrm>
          <a:prstGeom prst="rect">
            <a:avLst/>
          </a:prstGeom>
        </p:spPr>
        <p:txBody>
          <a:bodyPr anchor="ct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27" name="Shape 27"/>
          <p:cNvSpPr/>
          <p:nvPr>
            <p:ph type="body" idx="1"/>
          </p:nvPr>
        </p:nvSpPr>
        <p:spPr>
          <a:xfrm>
            <a:off x="952500" y="1270000"/>
            <a:ext cx="11099800" cy="7213600"/>
          </a:xfrm>
          <a:prstGeom prst="rect">
            <a:avLst/>
          </a:prstGeom>
        </p:spPr>
        <p:txBody>
          <a:bodyPr anchor="ct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2pPr>
              <a:defRPr sz="3000"/>
            </a:lvl2pPr>
            <a:lvl3pPr>
              <a:defRPr sz="2800"/>
            </a:lvl3pPr>
            <a:lvl4pPr>
              <a:defRPr sz="2400"/>
            </a:lvl4pPr>
            <a:lvl5pPr>
              <a:defRPr sz="2000"/>
            </a:lvl5pPr>
          </a:lstStyle>
          <a:p>
            <a:pPr lvl="0">
              <a:defRPr sz="1800"/>
            </a:pPr>
            <a:r>
              <a:rPr sz="3600"/>
              <a:t>Body Level One</a:t>
            </a:r>
            <a:endParaRPr sz="3600"/>
          </a:p>
          <a:p>
            <a:pPr lvl="1">
              <a:defRPr sz="1800"/>
            </a:pPr>
            <a:r>
              <a:rPr sz="3000"/>
              <a:t>Body Level Two</a:t>
            </a:r>
            <a:endParaRPr sz="3000"/>
          </a:p>
          <a:p>
            <a:pPr lvl="2">
              <a:defRPr sz="1800"/>
            </a:pPr>
            <a:r>
              <a:rPr sz="2800"/>
              <a:t>Body Level Three</a:t>
            </a:r>
            <a:endParaRPr sz="2800"/>
          </a:p>
          <a:p>
            <a:pPr lvl="3">
              <a:defRPr sz="1800"/>
            </a:pPr>
            <a:r>
              <a:rPr sz="2400"/>
              <a:t>Body Level Four</a:t>
            </a:r>
            <a:endParaRPr sz="2400"/>
          </a:p>
          <a:p>
            <a:pPr lvl="4">
              <a:defRPr sz="1800"/>
            </a:pPr>
            <a:r>
              <a:rPr sz="2000"/>
              <a:t>Body Level Five</a:t>
            </a:r>
          </a:p>
        </p:txBody>
      </p:sp>
      <p:pic>
        <p:nvPicPr>
          <p:cNvPr id="4" name="Logo - G-ABLE-filtered.png"/>
          <p:cNvPicPr/>
          <p:nvPr/>
        </p:nvPicPr>
        <p:blipFill>
          <a:blip r:embed="rId2">
            <a:extLst/>
          </a:blip>
          <a:stretch>
            <a:fillRect/>
          </a:stretch>
        </p:blipFill>
        <p:spPr>
          <a:xfrm>
            <a:off x="11948708" y="9229129"/>
            <a:ext cx="831447" cy="299774"/>
          </a:xfrm>
          <a:prstGeom prst="rect">
            <a:avLst/>
          </a:prstGeom>
          <a:ln w="12700">
            <a:miter lim="400000"/>
          </a:ln>
        </p:spPr>
      </p:pic>
      <p:sp>
        <p:nvSpPr>
          <p:cNvPr id="5" name="Shape 5"/>
          <p:cNvSpPr/>
          <p:nvPr>
            <p:ph type="sldNum" sz="quarter" idx="2"/>
          </p:nvPr>
        </p:nvSpPr>
        <p:spPr>
          <a:xfrm>
            <a:off x="6311798" y="9251950"/>
            <a:ext cx="368504" cy="381000"/>
          </a:xfrm>
          <a:prstGeom prst="rect">
            <a:avLst/>
          </a:prstGeom>
          <a:ln w="12700">
            <a:miter lim="400000"/>
          </a:ln>
        </p:spPr>
        <p:txBody>
          <a:bodyPr wrap="none" lIns="0" tIns="0" rIns="0" bIns="0">
            <a:spAutoFit/>
          </a:bodyPr>
          <a:lstStyle>
            <a:lvl1pPr>
              <a:defRPr sz="18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1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 name="Shape 35"/>
          <p:cNvSpPr/>
          <p:nvPr>
            <p:ph type="title"/>
          </p:nvPr>
        </p:nvSpPr>
        <p:spPr>
          <a:xfrm>
            <a:off x="1270000" y="2260600"/>
            <a:ext cx="10464800" cy="3302000"/>
          </a:xfrm>
          <a:prstGeom prst="rect">
            <a:avLst/>
          </a:prstGeom>
        </p:spPr>
        <p:txBody>
          <a:bodyPr/>
          <a:lstStyle/>
          <a:p>
            <a:pPr lvl="0">
              <a:defRPr sz="1800"/>
            </a:pPr>
            <a:r>
              <a:rPr sz="6800"/>
              <a:t>Amazon Web Services </a:t>
            </a:r>
            <a:endParaRPr sz="6800"/>
          </a:p>
          <a:p>
            <a:pPr lvl="0">
              <a:defRPr sz="1800"/>
            </a:pPr>
            <a:r>
              <a:rPr sz="6800"/>
              <a:t>workshop</a:t>
            </a:r>
            <a:endParaRPr sz="5500"/>
          </a:p>
          <a:p>
            <a:pPr lvl="0">
              <a:defRPr sz="1800"/>
            </a:pPr>
            <a:r>
              <a:rPr sz="1500"/>
              <a:t> </a:t>
            </a:r>
            <a:br>
              <a:rPr sz="1500"/>
            </a:br>
            <a:r>
              <a:rPr sz="2800">
                <a:solidFill>
                  <a:srgbClr val="53585F"/>
                </a:solidFill>
              </a:rPr>
              <a:t>for System Engineer</a:t>
            </a:r>
          </a:p>
        </p:txBody>
      </p:sp>
      <p:sp>
        <p:nvSpPr>
          <p:cNvPr id="36" name="Shape 36"/>
          <p:cNvSpPr/>
          <p:nvPr>
            <p:ph type="body" idx="1"/>
          </p:nvPr>
        </p:nvSpPr>
        <p:spPr>
          <a:xfrm>
            <a:off x="1270000" y="6463880"/>
            <a:ext cx="10464800" cy="1130301"/>
          </a:xfrm>
          <a:prstGeom prst="rect">
            <a:avLst/>
          </a:prstGeom>
        </p:spPr>
        <p:txBody>
          <a:bodyPr/>
          <a:lstStyle/>
          <a:p>
            <a:pPr lvl="0">
              <a:defRPr sz="1800"/>
            </a:pPr>
            <a:r>
              <a:rPr sz="3200"/>
              <a:t>Amazon Web Services Use Cases</a:t>
            </a:r>
          </a:p>
        </p:txBody>
      </p:sp>
      <p:pic>
        <p:nvPicPr>
          <p:cNvPr id="37" name="Logo - G-ABLE.png"/>
          <p:cNvPicPr/>
          <p:nvPr/>
        </p:nvPicPr>
        <p:blipFill>
          <a:blip r:embed="rId2">
            <a:extLst/>
          </a:blip>
          <a:stretch>
            <a:fillRect/>
          </a:stretch>
        </p:blipFill>
        <p:spPr>
          <a:xfrm>
            <a:off x="10787260" y="366861"/>
            <a:ext cx="1866901" cy="673101"/>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 name="Shape 95"/>
          <p:cNvSpPr/>
          <p:nvPr>
            <p:ph type="body" idx="1"/>
          </p:nvPr>
        </p:nvSpPr>
        <p:spPr>
          <a:xfrm>
            <a:off x="952500" y="2603500"/>
            <a:ext cx="6957667" cy="6286500"/>
          </a:xfrm>
          <a:prstGeom prst="rect">
            <a:avLst/>
          </a:prstGeom>
        </p:spPr>
        <p:txBody>
          <a:bodyPr/>
          <a:lstStyle/>
          <a:p>
            <a:pPr lvl="0" marL="351155" indent="-351155" defTabSz="461518">
              <a:spcBef>
                <a:spcPts val="3300"/>
              </a:spcBef>
              <a:defRPr sz="1800"/>
            </a:pPr>
            <a:r>
              <a:rPr sz="2844"/>
              <a:t>Dynamically grow and shrink the load-balancing capacity to adjust to traffic demands while providing a predictable entry point by using a persistent CNAME.</a:t>
            </a:r>
            <a:endParaRPr sz="2844"/>
          </a:p>
          <a:p>
            <a:pPr lvl="0" marL="351155" indent="-351155" defTabSz="461518">
              <a:spcBef>
                <a:spcPts val="3300"/>
              </a:spcBef>
              <a:defRPr sz="1800"/>
            </a:pPr>
            <a:r>
              <a:rPr sz="2844"/>
              <a:t>If your application requires more advanced load-balancing capabilities you could run a software load-balancing package on EC2 instances. You could then assign Elastic IP addresses to those load-balancing EC2 instances in order to minimise DNS changes.</a:t>
            </a:r>
          </a:p>
        </p:txBody>
      </p:sp>
      <p:sp>
        <p:nvSpPr>
          <p:cNvPr id="96" name="Shape 9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97" name="Shape 97"/>
          <p:cNvSpPr/>
          <p:nvPr>
            <p:ph type="title"/>
          </p:nvPr>
        </p:nvSpPr>
        <p:spPr>
          <a:xfrm>
            <a:off x="952500" y="444500"/>
            <a:ext cx="11099800" cy="2024757"/>
          </a:xfrm>
          <a:prstGeom prst="rect">
            <a:avLst/>
          </a:prstGeom>
        </p:spPr>
        <p:txBody>
          <a:bodyPr/>
          <a:lstStyle/>
          <a:p>
            <a:pPr lvl="0">
              <a:defRPr sz="1800"/>
            </a:pPr>
            <a:r>
              <a:rPr sz="5700"/>
              <a:t>Elasticity with </a:t>
            </a:r>
            <a:br>
              <a:rPr sz="5700"/>
            </a:br>
            <a:r>
              <a:rPr sz="5700"/>
              <a:t>Elastic Load Balancer</a:t>
            </a:r>
          </a:p>
        </p:txBody>
      </p:sp>
      <p:pic>
        <p:nvPicPr>
          <p:cNvPr id="98" name="pasted-image-enhanced.png"/>
          <p:cNvPicPr/>
          <p:nvPr/>
        </p:nvPicPr>
        <p:blipFill>
          <a:blip r:embed="rId2">
            <a:extLst/>
          </a:blip>
          <a:stretch>
            <a:fillRect/>
          </a:stretch>
        </p:blipFill>
        <p:spPr>
          <a:xfrm>
            <a:off x="8819727" y="3390077"/>
            <a:ext cx="2803258" cy="4087509"/>
          </a:xfrm>
          <a:prstGeom prst="rect">
            <a:avLst/>
          </a:prstGeom>
          <a:ln w="12700">
            <a:miter lim="400000"/>
          </a:ln>
        </p:spPr>
      </p:pic>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ph type="title"/>
          </p:nvPr>
        </p:nvSpPr>
        <p:spPr>
          <a:prstGeom prst="rect">
            <a:avLst/>
          </a:prstGeom>
        </p:spPr>
        <p:txBody>
          <a:bodyPr/>
          <a:lstStyle/>
          <a:p>
            <a:pPr lvl="0">
              <a:defRPr sz="1800"/>
            </a:pPr>
            <a:r>
              <a:rPr sz="8000"/>
              <a:t>Hosted Databases</a:t>
            </a:r>
          </a:p>
        </p:txBody>
      </p:sp>
      <p:sp>
        <p:nvSpPr>
          <p:cNvPr id="101" name="Shape 101"/>
          <p:cNvSpPr/>
          <p:nvPr>
            <p:ph type="body" idx="1"/>
          </p:nvPr>
        </p:nvSpPr>
        <p:spPr>
          <a:xfrm>
            <a:off x="952500" y="2603500"/>
            <a:ext cx="11099800" cy="2801236"/>
          </a:xfrm>
          <a:prstGeom prst="rect">
            <a:avLst/>
          </a:prstGeom>
        </p:spPr>
        <p:txBody>
          <a:bodyPr/>
          <a:lstStyle/>
          <a:p>
            <a:pPr lvl="0" marL="360045" indent="-360045" defTabSz="473201">
              <a:spcBef>
                <a:spcPts val="3400"/>
              </a:spcBef>
              <a:defRPr sz="1800"/>
            </a:pPr>
            <a:r>
              <a:rPr sz="2916"/>
              <a:t>Many web applications contain some form of persistence, usually in the form of a relational or NoSQL database. AWS offers both relational and NoSQL database infrastructure.</a:t>
            </a:r>
            <a:endParaRPr sz="2916"/>
          </a:p>
          <a:p>
            <a:pPr lvl="0" marL="360045" indent="-360045" defTabSz="473201">
              <a:spcBef>
                <a:spcPts val="3400"/>
              </a:spcBef>
              <a:defRPr sz="1800"/>
            </a:pPr>
            <a:r>
              <a:rPr sz="2916"/>
              <a:t>Alternatively, you can deploy your own database software on an Amazon EC2 instance.</a:t>
            </a:r>
          </a:p>
        </p:txBody>
      </p:sp>
      <p:sp>
        <p:nvSpPr>
          <p:cNvPr id="102" name="Shape 1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aphicFrame>
        <p:nvGraphicFramePr>
          <p:cNvPr id="103" name="Table 103"/>
          <p:cNvGraphicFramePr/>
          <p:nvPr/>
        </p:nvGraphicFramePr>
        <p:xfrm>
          <a:off x="1365043" y="6029267"/>
          <a:ext cx="10648459" cy="2575331"/>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380554"/>
                <a:gridCol w="4193461"/>
                <a:gridCol w="4074442"/>
              </a:tblGrid>
              <a:tr h="858443">
                <a:tc>
                  <a:txBody>
                    <a:bodyPr/>
                    <a:lstStyle/>
                    <a:p>
                      <a:pPr lvl="0" algn="l" defTabSz="914400">
                        <a:defRPr sz="2000">
                          <a:sym typeface="Helvetica"/>
                        </a:defRPr>
                      </a:pPr>
                    </a:p>
                  </a:txBody>
                  <a:tcPr marL="50800" marR="50800" marT="50800" marB="50800" anchor="t" anchorCtr="0" horzOverflow="overflow"/>
                </a:tc>
                <a:tc>
                  <a:txBody>
                    <a:bodyPr/>
                    <a:lstStyle/>
                    <a:p>
                      <a:pPr lvl="0" defTabSz="914400">
                        <a:defRPr b="0">
                          <a:solidFill>
                            <a:srgbClr val="000000"/>
                          </a:solidFill>
                        </a:defRPr>
                      </a:pPr>
                      <a:r>
                        <a:rPr b="1" sz="2000">
                          <a:solidFill>
                            <a:srgbClr val="FFFFFF"/>
                          </a:solidFill>
                          <a:sym typeface="Helvetica"/>
                        </a:rPr>
                        <a:t>Relational Database Solutions</a:t>
                      </a:r>
                    </a:p>
                  </a:txBody>
                  <a:tcPr marL="50800" marR="50800" marT="50800" marB="50800" anchor="ctr" anchorCtr="0" horzOverflow="overflow"/>
                </a:tc>
                <a:tc>
                  <a:txBody>
                    <a:bodyPr/>
                    <a:lstStyle/>
                    <a:p>
                      <a:pPr lvl="0" defTabSz="914400">
                        <a:defRPr b="0">
                          <a:solidFill>
                            <a:srgbClr val="000000"/>
                          </a:solidFill>
                        </a:defRPr>
                      </a:pPr>
                      <a:r>
                        <a:rPr b="1" sz="2000">
                          <a:solidFill>
                            <a:srgbClr val="FFFFFF"/>
                          </a:solidFill>
                          <a:sym typeface="Helvetica"/>
                        </a:rPr>
                        <a:t>NoSQL Solutions</a:t>
                      </a:r>
                    </a:p>
                  </a:txBody>
                  <a:tcPr marL="50800" marR="50800" marT="50800" marB="50800" anchor="ctr" anchorCtr="0" horzOverflow="overflow"/>
                </a:tc>
              </a:tr>
              <a:tr h="858443">
                <a:tc>
                  <a:txBody>
                    <a:bodyPr/>
                    <a:lstStyle/>
                    <a:p>
                      <a:pPr lvl="0" algn="l" defTabSz="914400">
                        <a:defRPr b="0">
                          <a:solidFill>
                            <a:srgbClr val="000000"/>
                          </a:solidFill>
                        </a:defRPr>
                      </a:pPr>
                      <a:r>
                        <a:rPr b="1" sz="2000">
                          <a:solidFill>
                            <a:srgbClr val="FFFFFF"/>
                          </a:solidFill>
                          <a:sym typeface="Helvetica"/>
                        </a:rPr>
                        <a:t>Managed Database Service</a:t>
                      </a:r>
                    </a:p>
                  </a:txBody>
                  <a:tcPr marL="50800" marR="50800" marT="50800" marB="50800" anchor="t" anchorCtr="0" horzOverflow="overflow"/>
                </a:tc>
                <a:tc>
                  <a:txBody>
                    <a:bodyPr/>
                    <a:lstStyle/>
                    <a:p>
                      <a:pPr lvl="0" defTabSz="914400"/>
                      <a:r>
                        <a:rPr sz="2000"/>
                        <a:t>AWS Relational Database Service (RDS) - MySQL, Oracle, SQL Server</a:t>
                      </a:r>
                    </a:p>
                  </a:txBody>
                  <a:tcPr marL="50800" marR="50800" marT="50800" marB="50800" anchor="ctr" anchorCtr="0" horzOverflow="overflow"/>
                </a:tc>
                <a:tc>
                  <a:txBody>
                    <a:bodyPr/>
                    <a:lstStyle/>
                    <a:p>
                      <a:pPr lvl="0" defTabSz="914400"/>
                      <a:r>
                        <a:rPr sz="2000"/>
                        <a:t>Amazon DynomoDB</a:t>
                      </a:r>
                    </a:p>
                  </a:txBody>
                  <a:tcPr marL="50800" marR="50800" marT="50800" marB="50800" anchor="ctr" anchorCtr="0" horzOverflow="overflow"/>
                </a:tc>
              </a:tr>
              <a:tr h="858443">
                <a:tc>
                  <a:txBody>
                    <a:bodyPr/>
                    <a:lstStyle/>
                    <a:p>
                      <a:pPr lvl="0" algn="l" defTabSz="914400">
                        <a:defRPr b="0">
                          <a:solidFill>
                            <a:srgbClr val="000000"/>
                          </a:solidFill>
                        </a:defRPr>
                      </a:pPr>
                      <a:r>
                        <a:rPr b="1" sz="2000">
                          <a:solidFill>
                            <a:srgbClr val="FFFFFF"/>
                          </a:solidFill>
                          <a:sym typeface="Helvetica"/>
                        </a:rPr>
                        <a:t>Self-Managed</a:t>
                      </a:r>
                    </a:p>
                  </a:txBody>
                  <a:tcPr marL="50800" marR="50800" marT="50800" marB="50800" anchor="t" anchorCtr="0" horzOverflow="overflow"/>
                </a:tc>
                <a:tc>
                  <a:txBody>
                    <a:bodyPr/>
                    <a:lstStyle/>
                    <a:p>
                      <a:pPr lvl="0" defTabSz="914400"/>
                      <a:r>
                        <a:rPr sz="2000"/>
                        <a:t>Hosting a relational DBMS on an Amazon EC2 instance.</a:t>
                      </a:r>
                    </a:p>
                  </a:txBody>
                  <a:tcPr marL="50800" marR="50800" marT="50800" marB="50800" anchor="ctr" anchorCtr="0" horzOverflow="overflow"/>
                </a:tc>
                <a:tc>
                  <a:txBody>
                    <a:bodyPr/>
                    <a:lstStyle/>
                    <a:p>
                      <a:pPr lvl="0" defTabSz="914400"/>
                      <a:r>
                        <a:rPr sz="2000"/>
                        <a:t>Hosting a NoSQL solution on Amazon EC2 instance.</a:t>
                      </a:r>
                    </a:p>
                  </a:txBody>
                  <a:tcPr marL="50800" marR="50800" marT="50800" marB="50800" anchor="ctr" anchorCtr="0" horzOverflow="overflow"/>
                </a:tc>
              </a:tr>
            </a:tbl>
          </a:graphicData>
        </a:graphic>
      </p:graphicFrame>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title"/>
          </p:nvPr>
        </p:nvSpPr>
        <p:spPr>
          <a:prstGeom prst="rect">
            <a:avLst/>
          </a:prstGeom>
        </p:spPr>
        <p:txBody>
          <a:bodyPr/>
          <a:lstStyle>
            <a:lvl1pPr>
              <a:defRPr sz="5900"/>
            </a:lvl1pPr>
          </a:lstStyle>
          <a:p>
            <a:pPr lvl="0">
              <a:defRPr sz="1800"/>
            </a:pPr>
            <a:r>
              <a:rPr sz="5900"/>
              <a:t>Hosted Database: Self-Managed</a:t>
            </a:r>
          </a:p>
        </p:txBody>
      </p:sp>
      <p:sp>
        <p:nvSpPr>
          <p:cNvPr id="106" name="Shape 106"/>
          <p:cNvSpPr/>
          <p:nvPr>
            <p:ph type="body" idx="1"/>
          </p:nvPr>
        </p:nvSpPr>
        <p:spPr>
          <a:xfrm>
            <a:off x="952500" y="2603500"/>
            <a:ext cx="11099800" cy="1899288"/>
          </a:xfrm>
          <a:prstGeom prst="rect">
            <a:avLst/>
          </a:prstGeom>
        </p:spPr>
        <p:txBody>
          <a:bodyPr/>
          <a:lstStyle>
            <a:lvl1pPr marL="0" indent="0">
              <a:buSzTx/>
              <a:buNone/>
            </a:lvl1pPr>
          </a:lstStyle>
          <a:p>
            <a:pPr lvl="0">
              <a:defRPr sz="1800"/>
            </a:pPr>
            <a:r>
              <a:rPr sz="3600"/>
              <a:t>You can install your choice of RDBMS on an EC2 instance and manage it yourself, just you would like on-premises.</a:t>
            </a:r>
          </a:p>
        </p:txBody>
      </p:sp>
      <p:sp>
        <p:nvSpPr>
          <p:cNvPr id="107" name="Shape 1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08" name="pasted-image-enhanced.png"/>
          <p:cNvPicPr/>
          <p:nvPr/>
        </p:nvPicPr>
        <p:blipFill>
          <a:blip r:embed="rId2">
            <a:extLst/>
          </a:blip>
          <a:stretch>
            <a:fillRect/>
          </a:stretch>
        </p:blipFill>
        <p:spPr>
          <a:xfrm>
            <a:off x="7380513" y="5430226"/>
            <a:ext cx="4761276" cy="2345317"/>
          </a:xfrm>
          <a:prstGeom prst="rect">
            <a:avLst/>
          </a:prstGeom>
          <a:ln w="12700">
            <a:miter lim="400000"/>
          </a:ln>
        </p:spPr>
      </p:pic>
      <p:sp>
        <p:nvSpPr>
          <p:cNvPr id="109" name="Shape 109"/>
          <p:cNvSpPr/>
          <p:nvPr/>
        </p:nvSpPr>
        <p:spPr>
          <a:xfrm>
            <a:off x="952500" y="5053130"/>
            <a:ext cx="5651484" cy="3648477"/>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479044">
              <a:spcBef>
                <a:spcPts val="3400"/>
              </a:spcBef>
              <a:defRPr sz="2952"/>
            </a:lvl1pPr>
          </a:lstStyle>
          <a:p>
            <a:pPr lvl="0">
              <a:defRPr sz="1800"/>
            </a:pPr>
            <a:r>
              <a:rPr sz="2952"/>
              <a:t>AWS recommended that database running on Amazon EC2 utilize Amazon Elastic Block Storage (EBS) volumes, which are similar to network-attached storage (NAS). These will remain available even if the host fails.</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title"/>
          </p:nvPr>
        </p:nvSpPr>
        <p:spPr>
          <a:prstGeom prst="rect">
            <a:avLst/>
          </a:prstGeom>
        </p:spPr>
        <p:txBody>
          <a:bodyPr/>
          <a:lstStyle>
            <a:lvl1pPr defTabSz="525779">
              <a:defRPr sz="7200"/>
            </a:lvl1pPr>
          </a:lstStyle>
          <a:p>
            <a:pPr lvl="0">
              <a:defRPr sz="1800"/>
            </a:pPr>
            <a:r>
              <a:rPr sz="7200"/>
              <a:t>Example Storage Solutions</a:t>
            </a:r>
          </a:p>
        </p:txBody>
      </p:sp>
      <p:sp>
        <p:nvSpPr>
          <p:cNvPr id="112" name="Shape 11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aphicFrame>
        <p:nvGraphicFramePr>
          <p:cNvPr id="113" name="Table 113"/>
          <p:cNvGraphicFramePr/>
          <p:nvPr/>
        </p:nvGraphicFramePr>
        <p:xfrm>
          <a:off x="1073323" y="2706289"/>
          <a:ext cx="10858154" cy="597104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429076"/>
                <a:gridCol w="5429076"/>
              </a:tblGrid>
              <a:tr h="800004">
                <a:tc>
                  <a:txBody>
                    <a:bodyPr/>
                    <a:lstStyle/>
                    <a:p>
                      <a:pPr lvl="0" algn="l" defTabSz="914400">
                        <a:defRPr b="0">
                          <a:solidFill>
                            <a:srgbClr val="000000"/>
                          </a:solidFill>
                        </a:defRPr>
                      </a:pPr>
                      <a:r>
                        <a:rPr b="1" sz="2600">
                          <a:solidFill>
                            <a:srgbClr val="FFFFFF"/>
                          </a:solidFill>
                          <a:sym typeface="Helvetica"/>
                        </a:rPr>
                        <a:t>Data to Store</a:t>
                      </a:r>
                    </a:p>
                  </a:txBody>
                  <a:tcPr marL="50800" marR="50800" marT="50800" marB="50800" anchor="ctr" anchorCtr="0" horzOverflow="overflow"/>
                </a:tc>
                <a:tc>
                  <a:txBody>
                    <a:bodyPr/>
                    <a:lstStyle/>
                    <a:p>
                      <a:pPr lvl="0" algn="l" defTabSz="914400">
                        <a:defRPr b="0">
                          <a:solidFill>
                            <a:srgbClr val="000000"/>
                          </a:solidFill>
                        </a:defRPr>
                      </a:pPr>
                      <a:r>
                        <a:rPr b="1" sz="2600">
                          <a:solidFill>
                            <a:srgbClr val="FFFFFF"/>
                          </a:solidFill>
                          <a:sym typeface="Helvetica"/>
                        </a:rPr>
                        <a:t>Storage Solution</a:t>
                      </a:r>
                    </a:p>
                  </a:txBody>
                  <a:tcPr marL="50800" marR="50800" marT="50800" marB="50800" anchor="ctr" anchorCtr="0" horzOverflow="overflow"/>
                </a:tc>
              </a:tr>
              <a:tr h="1171009">
                <a:tc>
                  <a:txBody>
                    <a:bodyPr/>
                    <a:lstStyle/>
                    <a:p>
                      <a:pPr lvl="0" algn="l" defTabSz="914400"/>
                      <a:r>
                        <a:rPr sz="2200"/>
                        <a:t>Static resources, such as logs, images, scripts, and style sheets.</a:t>
                      </a:r>
                    </a:p>
                  </a:txBody>
                  <a:tcPr marL="50800" marR="50800" marT="50800" marB="50800" anchor="ctr" anchorCtr="0" horzOverflow="overflow"/>
                </a:tc>
                <a:tc>
                  <a:txBody>
                    <a:bodyPr/>
                    <a:lstStyle/>
                    <a:p>
                      <a:pPr lvl="0" algn="l" defTabSz="914400"/>
                      <a:r>
                        <a:rPr sz="2200"/>
                        <a:t>Non-critical, short-lifespan resources can be stored on local ephemeral storage. Use Amazon S3 for durable storage.</a:t>
                      </a:r>
                    </a:p>
                  </a:txBody>
                  <a:tcPr marL="50800" marR="50800" marT="50800" marB="50800" anchor="ctr" anchorCtr="0" horzOverflow="overflow"/>
                </a:tc>
              </a:tr>
              <a:tr h="800004">
                <a:tc>
                  <a:txBody>
                    <a:bodyPr/>
                    <a:lstStyle/>
                    <a:p>
                      <a:pPr lvl="0" algn="l" defTabSz="914400"/>
                      <a:r>
                        <a:rPr sz="2200"/>
                        <a:t>Dynamically generated content (PHP, ASPX, etc.)</a:t>
                      </a:r>
                    </a:p>
                  </a:txBody>
                  <a:tcPr marL="50800" marR="50800" marT="50800" marB="50800" anchor="ctr" anchorCtr="0" horzOverflow="overflow"/>
                </a:tc>
                <a:tc>
                  <a:txBody>
                    <a:bodyPr/>
                    <a:lstStyle/>
                    <a:p>
                      <a:pPr lvl="0" algn="l" defTabSz="914400"/>
                      <a:r>
                        <a:rPr sz="2200"/>
                        <a:t>Deployed on the Amazon EC2 instance that is running the site.</a:t>
                      </a:r>
                    </a:p>
                  </a:txBody>
                  <a:tcPr marL="50800" marR="50800" marT="50800" marB="50800" anchor="ctr" anchorCtr="0" horzOverflow="overflow"/>
                </a:tc>
              </a:tr>
              <a:tr h="800004">
                <a:tc>
                  <a:txBody>
                    <a:bodyPr/>
                    <a:lstStyle/>
                    <a:p>
                      <a:pPr lvl="0" algn="l" defTabSz="914400"/>
                      <a:r>
                        <a:rPr sz="2200"/>
                        <a:t>User data</a:t>
                      </a:r>
                    </a:p>
                  </a:txBody>
                  <a:tcPr marL="50800" marR="50800" marT="50800" marB="50800" anchor="ctr" anchorCtr="0" horzOverflow="overflow"/>
                </a:tc>
                <a:tc>
                  <a:txBody>
                    <a:bodyPr/>
                    <a:lstStyle/>
                    <a:p>
                      <a:pPr lvl="0" algn="l" defTabSz="914400"/>
                      <a:r>
                        <a:rPr sz="2200"/>
                        <a:t>Amazon RDS</a:t>
                      </a:r>
                    </a:p>
                  </a:txBody>
                  <a:tcPr marL="50800" marR="50800" marT="50800" marB="50800" anchor="ctr" anchorCtr="0" horzOverflow="overflow"/>
                </a:tc>
              </a:tr>
              <a:tr h="800004">
                <a:tc>
                  <a:txBody>
                    <a:bodyPr/>
                    <a:lstStyle/>
                    <a:p>
                      <a:pPr lvl="0" algn="l" defTabSz="914400"/>
                      <a:r>
                        <a:rPr sz="2200"/>
                        <a:t>Session data</a:t>
                      </a:r>
                    </a:p>
                  </a:txBody>
                  <a:tcPr marL="50800" marR="50800" marT="50800" marB="50800" anchor="ctr" anchorCtr="0" horzOverflow="overflow"/>
                </a:tc>
                <a:tc>
                  <a:txBody>
                    <a:bodyPr/>
                    <a:lstStyle/>
                    <a:p>
                      <a:pPr lvl="0" algn="l" defTabSz="914400"/>
                      <a:r>
                        <a:rPr sz="2200"/>
                        <a:t>Amazon DynamoDB</a:t>
                      </a:r>
                    </a:p>
                  </a:txBody>
                  <a:tcPr marL="50800" marR="50800" marT="50800" marB="50800" anchor="ctr" anchorCtr="0" horzOverflow="overflow"/>
                </a:tc>
              </a:tr>
              <a:tr h="800004">
                <a:tc>
                  <a:txBody>
                    <a:bodyPr/>
                    <a:lstStyle/>
                    <a:p>
                      <a:pPr lvl="0" algn="l" defTabSz="914400"/>
                      <a:r>
                        <a:rPr sz="2200"/>
                        <a:t>Database files</a:t>
                      </a:r>
                    </a:p>
                  </a:txBody>
                  <a:tcPr marL="50800" marR="50800" marT="50800" marB="50800" anchor="ctr" anchorCtr="0" horzOverflow="overflow"/>
                </a:tc>
                <a:tc>
                  <a:txBody>
                    <a:bodyPr/>
                    <a:lstStyle/>
                    <a:p>
                      <a:pPr lvl="0" algn="l" defTabSz="914400"/>
                      <a:r>
                        <a:rPr sz="2200"/>
                        <a:t>EBS volumns</a:t>
                      </a:r>
                    </a:p>
                  </a:txBody>
                  <a:tcPr marL="50800" marR="50800" marT="50800" marB="50800" anchor="ctr" anchorCtr="0" horzOverflow="overflow"/>
                </a:tc>
              </a:tr>
              <a:tr h="800004">
                <a:tc>
                  <a:txBody>
                    <a:bodyPr/>
                    <a:lstStyle/>
                    <a:p>
                      <a:pPr lvl="0" algn="l" defTabSz="914400"/>
                      <a:r>
                        <a:rPr sz="2200"/>
                        <a:t>Shared storage</a:t>
                      </a:r>
                    </a:p>
                  </a:txBody>
                  <a:tcPr marL="50800" marR="50800" marT="50800" marB="50800" anchor="ctr" anchorCtr="0" horzOverflow="overflow"/>
                </a:tc>
                <a:tc>
                  <a:txBody>
                    <a:bodyPr/>
                    <a:lstStyle/>
                    <a:p>
                      <a:pPr lvl="0" algn="l" defTabSz="914400"/>
                      <a:r>
                        <a:rPr sz="2200"/>
                        <a:t>Stored in a distributed or network file system like Gluster FS or NFS.</a:t>
                      </a:r>
                    </a:p>
                  </a:txBody>
                  <a:tcPr marL="50800" marR="50800" marT="50800" marB="50800" anchor="ctr" anchorCtr="0" horzOverflow="overflow"/>
                </a:tc>
              </a:tr>
            </a:tbl>
          </a:graphicData>
        </a:graphic>
      </p:graphicFrame>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Shape 115"/>
          <p:cNvSpPr/>
          <p:nvPr>
            <p:ph type="title"/>
          </p:nvPr>
        </p:nvSpPr>
        <p:spPr>
          <a:xfrm>
            <a:off x="952500" y="224079"/>
            <a:ext cx="11099800" cy="2159001"/>
          </a:xfrm>
          <a:prstGeom prst="rect">
            <a:avLst/>
          </a:prstGeom>
        </p:spPr>
        <p:txBody>
          <a:bodyPr/>
          <a:lstStyle>
            <a:lvl1pPr defTabSz="502412">
              <a:defRPr sz="6880"/>
            </a:lvl1pPr>
          </a:lstStyle>
          <a:p>
            <a:pPr lvl="0">
              <a:defRPr sz="1800"/>
            </a:pPr>
            <a:r>
              <a:rPr sz="6880"/>
              <a:t>Scalability with Auto Scaling</a:t>
            </a:r>
          </a:p>
        </p:txBody>
      </p:sp>
      <p:sp>
        <p:nvSpPr>
          <p:cNvPr id="116" name="Shape 11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17" name="pasted-image.tif"/>
          <p:cNvPicPr/>
          <p:nvPr/>
        </p:nvPicPr>
        <p:blipFill>
          <a:blip r:embed="rId2">
            <a:extLst/>
          </a:blip>
          <a:stretch>
            <a:fillRect/>
          </a:stretch>
        </p:blipFill>
        <p:spPr>
          <a:xfrm>
            <a:off x="613724" y="2923645"/>
            <a:ext cx="9624573" cy="5188301"/>
          </a:xfrm>
          <a:prstGeom prst="rect">
            <a:avLst/>
          </a:prstGeom>
          <a:ln w="12700">
            <a:miter lim="400000"/>
          </a:ln>
        </p:spPr>
      </p:pic>
      <p:sp>
        <p:nvSpPr>
          <p:cNvPr id="118" name="Shape 118"/>
          <p:cNvSpPr/>
          <p:nvPr/>
        </p:nvSpPr>
        <p:spPr>
          <a:xfrm>
            <a:off x="9089595" y="2518639"/>
            <a:ext cx="3654942" cy="1320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2000">
                <a:latin typeface="Helvetica"/>
                <a:ea typeface="Helvetica"/>
                <a:cs typeface="Helvetica"/>
                <a:sym typeface="Helvetica"/>
              </a:defRPr>
            </a:lvl1pPr>
          </a:lstStyle>
          <a:p>
            <a:pPr lvl="0">
              <a:defRPr sz="1800"/>
            </a:pPr>
            <a:r>
              <a:rPr sz="2000"/>
              <a:t>For example: The application server auto-scaling group might scale out and in according to CPU utilization.</a:t>
            </a:r>
          </a:p>
        </p:txBody>
      </p:sp>
      <p:sp>
        <p:nvSpPr>
          <p:cNvPr id="119" name="Shape 119"/>
          <p:cNvSpPr/>
          <p:nvPr/>
        </p:nvSpPr>
        <p:spPr>
          <a:xfrm>
            <a:off x="9089595" y="7276288"/>
            <a:ext cx="3654942" cy="162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defRPr sz="2000">
                <a:latin typeface="Helvetica"/>
                <a:ea typeface="Helvetica"/>
                <a:cs typeface="Helvetica"/>
                <a:sym typeface="Helvetica"/>
              </a:defRPr>
            </a:lvl1pPr>
          </a:lstStyle>
          <a:p>
            <a:pPr lvl="0">
              <a:defRPr sz="1800"/>
            </a:pPr>
            <a:r>
              <a:rPr sz="2000"/>
              <a:t>Whereas: The web servers auto-scaling group might trigger scaling out and in, in response to changes in network I/O.</a:t>
            </a:r>
          </a:p>
        </p:txBody>
      </p:sp>
      <p:sp>
        <p:nvSpPr>
          <p:cNvPr id="120" name="Shape 120"/>
          <p:cNvSpPr/>
          <p:nvPr/>
        </p:nvSpPr>
        <p:spPr>
          <a:xfrm flipH="1">
            <a:off x="7436656" y="7663613"/>
            <a:ext cx="1384512" cy="1"/>
          </a:xfrm>
          <a:prstGeom prst="line">
            <a:avLst/>
          </a:prstGeom>
          <a:ln w="50800">
            <a:solidFill>
              <a:srgbClr val="EC5D57"/>
            </a:solidFill>
            <a:miter lim="400000"/>
            <a:tailEnd type="triangle"/>
          </a:ln>
        </p:spPr>
        <p:txBody>
          <a:bodyPr lIns="0" tIns="0" rIns="0" bIns="0" anchor="ctr"/>
          <a:lstStyle/>
          <a:p>
            <a:pPr lvl="0">
              <a:defRPr sz="2400"/>
            </a:pPr>
          </a:p>
        </p:txBody>
      </p:sp>
      <p:sp>
        <p:nvSpPr>
          <p:cNvPr id="121" name="Shape 121"/>
          <p:cNvSpPr/>
          <p:nvPr/>
        </p:nvSpPr>
        <p:spPr>
          <a:xfrm flipH="1">
            <a:off x="9530484" y="6112028"/>
            <a:ext cx="1384512" cy="1"/>
          </a:xfrm>
          <a:prstGeom prst="line">
            <a:avLst/>
          </a:prstGeom>
          <a:ln w="50800">
            <a:solidFill>
              <a:srgbClr val="EC5D57"/>
            </a:solidFill>
            <a:miter lim="400000"/>
            <a:tailEnd type="triangle"/>
          </a:ln>
        </p:spPr>
        <p:txBody>
          <a:bodyPr lIns="0" tIns="0" rIns="0" bIns="0" anchor="ctr"/>
          <a:lstStyle/>
          <a:p>
            <a:pPr lvl="0">
              <a:defRPr sz="2400"/>
            </a:pPr>
          </a:p>
        </p:txBody>
      </p:sp>
      <p:sp>
        <p:nvSpPr>
          <p:cNvPr id="122" name="Shape 122"/>
          <p:cNvSpPr/>
          <p:nvPr/>
        </p:nvSpPr>
        <p:spPr>
          <a:xfrm>
            <a:off x="10917066" y="3974998"/>
            <a:ext cx="1" cy="2159001"/>
          </a:xfrm>
          <a:prstGeom prst="line">
            <a:avLst/>
          </a:prstGeom>
          <a:ln w="50800">
            <a:solidFill>
              <a:srgbClr val="EC5D57"/>
            </a:solidFill>
            <a:miter lim="400000"/>
          </a:ln>
        </p:spPr>
        <p:txBody>
          <a:bodyPr lIns="0" tIns="0" rIns="0" bIns="0" anchor="ctr"/>
          <a:lstStyle/>
          <a:p>
            <a:pPr lvl="0">
              <a:defRPr sz="2400"/>
            </a:pP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xfrm>
            <a:off x="952500" y="444500"/>
            <a:ext cx="11099800" cy="1645511"/>
          </a:xfrm>
          <a:prstGeom prst="rect">
            <a:avLst/>
          </a:prstGeom>
        </p:spPr>
        <p:txBody>
          <a:bodyPr/>
          <a:lstStyle>
            <a:lvl1pPr defTabSz="373887">
              <a:defRPr sz="5119"/>
            </a:lvl1pPr>
          </a:lstStyle>
          <a:p>
            <a:pPr lvl="0">
              <a:defRPr sz="1800"/>
            </a:pPr>
            <a:r>
              <a:rPr sz="5119"/>
              <a:t>Redundancy with Multi-AZ Deployments</a:t>
            </a:r>
          </a:p>
        </p:txBody>
      </p:sp>
      <p:sp>
        <p:nvSpPr>
          <p:cNvPr id="125" name="Shape 125"/>
          <p:cNvSpPr/>
          <p:nvPr>
            <p:ph type="body" idx="1"/>
          </p:nvPr>
        </p:nvSpPr>
        <p:spPr>
          <a:xfrm>
            <a:off x="935544" y="2654366"/>
            <a:ext cx="4628596" cy="6503146"/>
          </a:xfrm>
          <a:prstGeom prst="rect">
            <a:avLst/>
          </a:prstGeom>
        </p:spPr>
        <p:txBody>
          <a:bodyPr/>
          <a:lstStyle/>
          <a:p>
            <a:pPr lvl="0" marL="293370" indent="-293370" defTabSz="385572">
              <a:spcBef>
                <a:spcPts val="2700"/>
              </a:spcBef>
              <a:defRPr sz="1800"/>
            </a:pPr>
            <a:r>
              <a:rPr sz="2376"/>
              <a:t>Availability Zones give you easy access to redundancy deployment locations. Physically district locations that are engineered to be insulated from failures in other AZs.</a:t>
            </a:r>
            <a:br>
              <a:rPr sz="2376"/>
            </a:br>
            <a:endParaRPr sz="2376"/>
          </a:p>
          <a:p>
            <a:pPr lvl="0" marL="293370" indent="-293370" defTabSz="385572">
              <a:spcBef>
                <a:spcPts val="2700"/>
              </a:spcBef>
              <a:defRPr sz="1800"/>
            </a:pPr>
            <a:r>
              <a:rPr sz="2376"/>
              <a:t>It is important to ensure that there are provisions for migrating single points of access across Availability Zones in the case of failure. For example, a database slave should be set up in a second Availability Zone so that the persistence of data remains.</a:t>
            </a:r>
          </a:p>
        </p:txBody>
      </p:sp>
      <p:sp>
        <p:nvSpPr>
          <p:cNvPr id="126" name="Shape 12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27" name="pasted-image.tif"/>
          <p:cNvPicPr/>
          <p:nvPr/>
        </p:nvPicPr>
        <p:blipFill>
          <a:blip r:embed="rId2">
            <a:extLst/>
          </a:blip>
          <a:stretch>
            <a:fillRect/>
          </a:stretch>
        </p:blipFill>
        <p:spPr>
          <a:xfrm>
            <a:off x="6063599" y="2221163"/>
            <a:ext cx="6842979" cy="3843474"/>
          </a:xfrm>
          <a:prstGeom prst="rect">
            <a:avLst/>
          </a:prstGeom>
          <a:ln w="12700">
            <a:miter lim="400000"/>
          </a:ln>
        </p:spPr>
      </p:pic>
      <p:pic>
        <p:nvPicPr>
          <p:cNvPr id="128" name="pasted-image-enhanced.png"/>
          <p:cNvPicPr/>
          <p:nvPr/>
        </p:nvPicPr>
        <p:blipFill>
          <a:blip r:embed="rId3">
            <a:extLst/>
          </a:blip>
          <a:stretch>
            <a:fillRect/>
          </a:stretch>
        </p:blipFill>
        <p:spPr>
          <a:xfrm>
            <a:off x="7272761" y="6519000"/>
            <a:ext cx="3919874" cy="2136228"/>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title"/>
          </p:nvPr>
        </p:nvSpPr>
        <p:spPr>
          <a:prstGeom prst="rect">
            <a:avLst/>
          </a:prstGeom>
        </p:spPr>
        <p:txBody>
          <a:bodyPr/>
          <a:lstStyle/>
          <a:p>
            <a:pPr lvl="0">
              <a:defRPr sz="1800"/>
            </a:pPr>
            <a:r>
              <a:rPr sz="8000"/>
              <a:t>Another Use Cases</a:t>
            </a:r>
          </a:p>
        </p:txBody>
      </p:sp>
      <p:sp>
        <p:nvSpPr>
          <p:cNvPr id="131" name="Shape 131"/>
          <p:cNvSpPr/>
          <p:nvPr>
            <p:ph type="body" idx="1"/>
          </p:nvPr>
        </p:nvSpPr>
        <p:spPr>
          <a:prstGeom prst="rect">
            <a:avLst/>
          </a:prstGeom>
        </p:spPr>
        <p:txBody>
          <a:bodyPr/>
          <a:lstStyle/>
          <a:p>
            <a:pPr lvl="0" marL="297815" indent="-297815" defTabSz="391414">
              <a:spcBef>
                <a:spcPts val="1800"/>
              </a:spcBef>
              <a:defRPr sz="1800"/>
            </a:pPr>
            <a:r>
              <a:rPr sz="2412"/>
              <a:t>Digital Marketing &amp; Media :- </a:t>
            </a:r>
            <a:endParaRPr sz="2412"/>
          </a:p>
          <a:p>
            <a:pPr lvl="1" marL="595630" indent="-297815" defTabSz="391414">
              <a:spcBef>
                <a:spcPts val="1800"/>
              </a:spcBef>
              <a:defRPr sz="1800"/>
            </a:pPr>
            <a:r>
              <a:rPr sz="2010"/>
              <a:t>Run your marketing campaigns, apps, and websites in the cloud.</a:t>
            </a:r>
            <a:endParaRPr sz="2010"/>
          </a:p>
          <a:p>
            <a:pPr lvl="1" marL="595630" indent="-297815" defTabSz="391414">
              <a:spcBef>
                <a:spcPts val="1800"/>
              </a:spcBef>
              <a:defRPr sz="1800"/>
            </a:pPr>
            <a:r>
              <a:rPr sz="2010"/>
              <a:t>Ingest, store, encode, protect, and stream medias.</a:t>
            </a:r>
            <a:endParaRPr sz="2010"/>
          </a:p>
          <a:p>
            <a:pPr lvl="1" marL="595630" indent="-297815" defTabSz="391414">
              <a:spcBef>
                <a:spcPts val="1800"/>
              </a:spcBef>
              <a:defRPr sz="1800"/>
            </a:pPr>
            <a:r>
              <a:rPr sz="2010"/>
              <a:t>Case Study :- Public Broadcasting Service (PBS), uses AWS CloudFront reliability, migrate content (1PB/month streaming) to Amazon S3.</a:t>
            </a:r>
            <a:endParaRPr sz="2010"/>
          </a:p>
          <a:p>
            <a:pPr lvl="0" marL="297815" indent="-297815" defTabSz="391414">
              <a:spcBef>
                <a:spcPts val="1800"/>
              </a:spcBef>
              <a:defRPr sz="1800"/>
            </a:pPr>
            <a:r>
              <a:rPr sz="2412"/>
              <a:t>Big Data and High Performance Computing :- </a:t>
            </a:r>
            <a:endParaRPr sz="2412"/>
          </a:p>
          <a:p>
            <a:pPr lvl="1" marL="595630" indent="-297815" defTabSz="391414">
              <a:spcBef>
                <a:spcPts val="1800"/>
              </a:spcBef>
              <a:defRPr sz="1800"/>
            </a:pPr>
            <a:r>
              <a:rPr sz="2010"/>
              <a:t>Amazon Elastic Map-Reduce ingests data from Amazon S3, stream data from Amazon Kinesis to Amazon EMR for processing, launch EC2 instances to process the data parallel.</a:t>
            </a:r>
            <a:endParaRPr sz="2010"/>
          </a:p>
          <a:p>
            <a:pPr lvl="0" marL="297815" indent="-297815" defTabSz="391414">
              <a:spcBef>
                <a:spcPts val="1800"/>
              </a:spcBef>
              <a:defRPr sz="1800"/>
            </a:pPr>
            <a:r>
              <a:rPr sz="2412"/>
              <a:t>Backup, Archive, and Disaster Recovery :- </a:t>
            </a:r>
            <a:endParaRPr sz="2412"/>
          </a:p>
          <a:p>
            <a:pPr lvl="1" marL="595630" indent="-297815" defTabSz="391414">
              <a:spcBef>
                <a:spcPts val="1800"/>
              </a:spcBef>
              <a:defRPr sz="1800"/>
            </a:pPr>
            <a:r>
              <a:rPr sz="2010"/>
              <a:t>Backup data from on-premise or data center and upload to backup on Amazon S3 with secured Amazon Direct Connect, then archive data to low-cost storage Amazon Glacier.</a:t>
            </a:r>
            <a:endParaRPr sz="2010"/>
          </a:p>
          <a:p>
            <a:pPr lvl="0" marL="248179" indent="-248179" defTabSz="391414">
              <a:spcBef>
                <a:spcPts val="1800"/>
              </a:spcBef>
              <a:defRPr sz="1800"/>
            </a:pPr>
            <a:r>
              <a:rPr sz="2412"/>
              <a:t>And more…</a:t>
            </a:r>
          </a:p>
        </p:txBody>
      </p:sp>
      <p:sp>
        <p:nvSpPr>
          <p:cNvPr id="132" name="Shape 1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title"/>
          </p:nvPr>
        </p:nvSpPr>
        <p:spPr>
          <a:prstGeom prst="rect">
            <a:avLst/>
          </a:prstGeom>
        </p:spPr>
        <p:txBody>
          <a:bodyPr/>
          <a:lstStyle/>
          <a:p>
            <a:pPr lvl="0">
              <a:defRPr sz="1800"/>
            </a:pPr>
            <a:r>
              <a:rPr sz="8000"/>
              <a:t>Conclusion</a:t>
            </a:r>
          </a:p>
        </p:txBody>
      </p:sp>
      <p:sp>
        <p:nvSpPr>
          <p:cNvPr id="135" name="Shape 135"/>
          <p:cNvSpPr/>
          <p:nvPr>
            <p:ph type="body" idx="1"/>
          </p:nvPr>
        </p:nvSpPr>
        <p:spPr>
          <a:prstGeom prst="rect">
            <a:avLst/>
          </a:prstGeom>
        </p:spPr>
        <p:txBody>
          <a:bodyPr/>
          <a:lstStyle/>
          <a:p>
            <a:pPr lvl="0" marL="324485" indent="-324485" defTabSz="426466">
              <a:spcBef>
                <a:spcPts val="3000"/>
              </a:spcBef>
              <a:defRPr sz="1800"/>
            </a:pPr>
            <a:r>
              <a:rPr sz="2628"/>
              <a:t>Easy deploy and maintain apps that always run fast.</a:t>
            </a:r>
            <a:endParaRPr sz="2628"/>
          </a:p>
          <a:p>
            <a:pPr lvl="0" marL="324485" indent="-324485" defTabSz="426466">
              <a:spcBef>
                <a:spcPts val="3000"/>
              </a:spcBef>
              <a:defRPr sz="1800"/>
            </a:pPr>
            <a:r>
              <a:rPr sz="2628"/>
              <a:t>Set of secure and on-demand storage, archive, computing, transcoding, streaming, and application services for media companies.</a:t>
            </a:r>
            <a:endParaRPr sz="2628"/>
          </a:p>
          <a:p>
            <a:pPr lvl="0" marL="324485" indent="-324485" defTabSz="426466">
              <a:spcBef>
                <a:spcPts val="3000"/>
              </a:spcBef>
              <a:defRPr sz="1800"/>
            </a:pPr>
            <a:r>
              <a:rPr sz="2628"/>
              <a:t>Customers can install and configure their own applications or lunch entire software stacks from Oracle, SAP, Microsoft and IBM in minutes by choosing pre-configured Amazon Machine Images (AMIs), or virtual machines.</a:t>
            </a:r>
            <a:endParaRPr sz="2628"/>
          </a:p>
          <a:p>
            <a:pPr lvl="0" marL="324485" indent="-324485" defTabSz="426466">
              <a:spcBef>
                <a:spcPts val="3000"/>
              </a:spcBef>
              <a:defRPr sz="1800"/>
            </a:pPr>
            <a:r>
              <a:rPr sz="2628"/>
              <a:t>Business can use AWS scalable infrastructure solutions to cost-effectively store, mine, manipulate, and analysis large datasets.</a:t>
            </a:r>
            <a:endParaRPr sz="2628"/>
          </a:p>
          <a:p>
            <a:pPr lvl="0" marL="324485" indent="-324485" defTabSz="426466">
              <a:spcBef>
                <a:spcPts val="3000"/>
              </a:spcBef>
              <a:defRPr sz="1800"/>
            </a:pPr>
            <a:r>
              <a:rPr sz="2628"/>
              <a:t>Business can leverage the storage capabilities of the AWS Cloud to store and manage growing volumes of data.</a:t>
            </a:r>
          </a:p>
        </p:txBody>
      </p:sp>
      <p:sp>
        <p:nvSpPr>
          <p:cNvPr id="136" name="Shape 13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8" name="pasted-image.png"/>
          <p:cNvPicPr/>
          <p:nvPr/>
        </p:nvPicPr>
        <p:blipFill>
          <a:blip r:embed="rId2">
            <a:alphaModFix amt="10368"/>
            <a:extLst/>
          </a:blip>
          <a:stretch>
            <a:fillRect/>
          </a:stretch>
        </p:blipFill>
        <p:spPr>
          <a:xfrm>
            <a:off x="-1756401" y="-1390883"/>
            <a:ext cx="16311683" cy="12234882"/>
          </a:xfrm>
          <a:prstGeom prst="rect">
            <a:avLst/>
          </a:prstGeom>
          <a:ln w="12700">
            <a:miter lim="400000"/>
          </a:ln>
        </p:spPr>
      </p:pic>
      <p:sp>
        <p:nvSpPr>
          <p:cNvPr id="139" name="Shape 139"/>
          <p:cNvSpPr/>
          <p:nvPr>
            <p:ph type="title"/>
          </p:nvPr>
        </p:nvSpPr>
        <p:spPr>
          <a:xfrm>
            <a:off x="511415" y="431766"/>
            <a:ext cx="12253942" cy="1276035"/>
          </a:xfrm>
          <a:prstGeom prst="rect">
            <a:avLst/>
          </a:prstGeom>
        </p:spPr>
        <p:txBody>
          <a:bodyPr/>
          <a:lstStyle>
            <a:lvl1pPr defTabSz="560831">
              <a:defRPr sz="7679"/>
            </a:lvl1pPr>
          </a:lstStyle>
          <a:p>
            <a:pPr lvl="0">
              <a:defRPr sz="1800"/>
            </a:pPr>
            <a:r>
              <a:rPr sz="7679"/>
              <a:t>Labs Architecture</a:t>
            </a:r>
          </a:p>
        </p:txBody>
      </p:sp>
      <p:sp>
        <p:nvSpPr>
          <p:cNvPr id="140" name="Shape 14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41" name="11EC2.png"/>
          <p:cNvPicPr/>
          <p:nvPr/>
        </p:nvPicPr>
        <p:blipFill>
          <a:blip r:embed="rId3">
            <a:extLst/>
          </a:blip>
          <a:stretch>
            <a:fillRect/>
          </a:stretch>
        </p:blipFill>
        <p:spPr>
          <a:xfrm>
            <a:off x="7073051" y="4549034"/>
            <a:ext cx="838201" cy="901701"/>
          </a:xfrm>
          <a:prstGeom prst="rect">
            <a:avLst/>
          </a:prstGeom>
          <a:ln w="25400">
            <a:miter lim="400000"/>
          </a:ln>
          <a:effectLst>
            <a:outerShdw sx="100000" sy="100000" kx="0" ky="0" algn="b" rotWithShape="0" blurRad="254000" dist="127000" dir="5400000">
              <a:srgbClr val="000000">
                <a:alpha val="70000"/>
              </a:srgbClr>
            </a:outerShdw>
          </a:effectLst>
        </p:spPr>
      </p:pic>
      <p:pic>
        <p:nvPicPr>
          <p:cNvPr id="142" name="11EC2.png"/>
          <p:cNvPicPr/>
          <p:nvPr/>
        </p:nvPicPr>
        <p:blipFill>
          <a:blip r:embed="rId3">
            <a:extLst/>
          </a:blip>
          <a:stretch>
            <a:fillRect/>
          </a:stretch>
        </p:blipFill>
        <p:spPr>
          <a:xfrm>
            <a:off x="9099810" y="4811783"/>
            <a:ext cx="838201" cy="901701"/>
          </a:xfrm>
          <a:prstGeom prst="rect">
            <a:avLst/>
          </a:prstGeom>
          <a:ln w="25400">
            <a:miter lim="400000"/>
          </a:ln>
          <a:effectLst>
            <a:outerShdw sx="100000" sy="100000" kx="0" ky="0" algn="b" rotWithShape="0" blurRad="254000" dist="127000" dir="5400000">
              <a:srgbClr val="000000">
                <a:alpha val="70000"/>
              </a:srgbClr>
            </a:outerShdw>
          </a:effectLst>
        </p:spPr>
      </p:pic>
      <p:pic>
        <p:nvPicPr>
          <p:cNvPr id="143" name="13LB.png"/>
          <p:cNvPicPr/>
          <p:nvPr/>
        </p:nvPicPr>
        <p:blipFill>
          <a:blip r:embed="rId4">
            <a:extLst/>
          </a:blip>
          <a:stretch>
            <a:fillRect/>
          </a:stretch>
        </p:blipFill>
        <p:spPr>
          <a:xfrm>
            <a:off x="4333925" y="2569359"/>
            <a:ext cx="748303" cy="769089"/>
          </a:xfrm>
          <a:prstGeom prst="rect">
            <a:avLst/>
          </a:prstGeom>
          <a:ln w="25400">
            <a:miter lim="400000"/>
          </a:ln>
          <a:effectLst>
            <a:outerShdw sx="100000" sy="100000" kx="0" ky="0" algn="b" rotWithShape="0" blurRad="254000" dist="127000" dir="5400000">
              <a:srgbClr val="000000">
                <a:alpha val="70000"/>
              </a:srgbClr>
            </a:outerShdw>
          </a:effectLst>
        </p:spPr>
      </p:pic>
      <p:sp>
        <p:nvSpPr>
          <p:cNvPr id="144" name="Shape 144"/>
          <p:cNvSpPr/>
          <p:nvPr/>
        </p:nvSpPr>
        <p:spPr>
          <a:xfrm>
            <a:off x="8558928" y="4347308"/>
            <a:ext cx="1919965" cy="3032152"/>
          </a:xfrm>
          <a:prstGeom prst="roundRect">
            <a:avLst>
              <a:gd name="adj" fmla="val 9922"/>
            </a:avLst>
          </a:prstGeom>
          <a:ln w="25400">
            <a:solidFill>
              <a:srgbClr val="C82506"/>
            </a:solidFill>
            <a:custDash>
              <a:ds d="200000" sp="200000"/>
            </a:custDash>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pic>
        <p:nvPicPr>
          <p:cNvPr id="145" name="11EC2.png"/>
          <p:cNvPicPr/>
          <p:nvPr/>
        </p:nvPicPr>
        <p:blipFill>
          <a:blip r:embed="rId3">
            <a:extLst/>
          </a:blip>
          <a:stretch>
            <a:fillRect/>
          </a:stretch>
        </p:blipFill>
        <p:spPr>
          <a:xfrm>
            <a:off x="5046292" y="4812061"/>
            <a:ext cx="838201" cy="9017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46" name="Shape 146"/>
          <p:cNvSpPr/>
          <p:nvPr/>
        </p:nvSpPr>
        <p:spPr>
          <a:xfrm>
            <a:off x="4978414" y="5878712"/>
            <a:ext cx="973957" cy="533401"/>
          </a:xfrm>
          <a:prstGeom prst="rect">
            <a:avLst/>
          </a:prstGeom>
          <a:ln w="12700">
            <a:miter lim="400000"/>
          </a:ln>
          <a:effectLst>
            <a:outerShdw sx="100000" sy="100000" kx="0" ky="0" algn="b" rotWithShape="0" blurRad="50800" dist="43912" dir="5400000">
              <a:srgbClr val="000000">
                <a:alpha val="70764"/>
              </a:srgbClr>
            </a:outerShdw>
          </a:effectLst>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1400">
                <a:latin typeface="Helvetica"/>
                <a:ea typeface="Helvetica"/>
                <a:cs typeface="Helvetica"/>
                <a:sym typeface="Helvetica"/>
              </a:rPr>
              <a:t>EC2 with </a:t>
            </a:r>
            <a:br>
              <a:rPr sz="1400">
                <a:latin typeface="Helvetica"/>
                <a:ea typeface="Helvetica"/>
                <a:cs typeface="Helvetica"/>
                <a:sym typeface="Helvetica"/>
              </a:rPr>
            </a:br>
            <a:r>
              <a:rPr sz="1400">
                <a:latin typeface="Helvetica"/>
                <a:ea typeface="Helvetica"/>
                <a:cs typeface="Helvetica"/>
                <a:sym typeface="Helvetica"/>
              </a:rPr>
              <a:t>Node-RED</a:t>
            </a:r>
          </a:p>
        </p:txBody>
      </p:sp>
      <p:sp>
        <p:nvSpPr>
          <p:cNvPr id="147" name="Shape 147"/>
          <p:cNvSpPr/>
          <p:nvPr/>
        </p:nvSpPr>
        <p:spPr>
          <a:xfrm>
            <a:off x="7123452" y="5442833"/>
            <a:ext cx="717068" cy="533401"/>
          </a:xfrm>
          <a:prstGeom prst="rect">
            <a:avLst/>
          </a:prstGeom>
          <a:ln w="12700">
            <a:miter lim="400000"/>
          </a:ln>
          <a:effectLst>
            <a:outerShdw sx="100000" sy="100000" kx="0" ky="0" algn="b" rotWithShape="0" blurRad="50800" dist="43912" dir="5400000">
              <a:srgbClr val="000000">
                <a:alpha val="70764"/>
              </a:srgbClr>
            </a:outerShdw>
          </a:effectLst>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1400">
                <a:latin typeface="Helvetica"/>
                <a:ea typeface="Helvetica"/>
                <a:cs typeface="Helvetica"/>
                <a:sym typeface="Helvetica"/>
              </a:rPr>
              <a:t>EC2 for</a:t>
            </a:r>
            <a:br>
              <a:rPr sz="1400">
                <a:latin typeface="Helvetica"/>
                <a:ea typeface="Helvetica"/>
                <a:cs typeface="Helvetica"/>
                <a:sym typeface="Helvetica"/>
              </a:rPr>
            </a:br>
            <a:r>
              <a:rPr sz="1400">
                <a:latin typeface="Helvetica"/>
                <a:ea typeface="Helvetica"/>
                <a:cs typeface="Helvetica"/>
                <a:sym typeface="Helvetica"/>
              </a:rPr>
              <a:t>NAT</a:t>
            </a:r>
          </a:p>
        </p:txBody>
      </p:sp>
      <p:sp>
        <p:nvSpPr>
          <p:cNvPr id="148" name="Shape 148"/>
          <p:cNvSpPr/>
          <p:nvPr/>
        </p:nvSpPr>
        <p:spPr>
          <a:xfrm>
            <a:off x="9060318" y="5865975"/>
            <a:ext cx="904938" cy="533401"/>
          </a:xfrm>
          <a:prstGeom prst="rect">
            <a:avLst/>
          </a:prstGeom>
          <a:ln w="12700">
            <a:miter lim="400000"/>
          </a:ln>
          <a:effectLst>
            <a:outerShdw sx="100000" sy="100000" kx="0" ky="0" algn="b" rotWithShape="0" blurRad="50800" dist="43912" dir="5400000">
              <a:srgbClr val="000000">
                <a:alpha val="70764"/>
              </a:srgbClr>
            </a:outerShdw>
          </a:effectLst>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1400">
                <a:latin typeface="Helvetica"/>
                <a:ea typeface="Helvetica"/>
                <a:cs typeface="Helvetica"/>
                <a:sym typeface="Helvetica"/>
              </a:rPr>
              <a:t>EC2 with </a:t>
            </a:r>
            <a:br>
              <a:rPr sz="1400">
                <a:latin typeface="Helvetica"/>
                <a:ea typeface="Helvetica"/>
                <a:cs typeface="Helvetica"/>
                <a:sym typeface="Helvetica"/>
              </a:rPr>
            </a:br>
            <a:r>
              <a:rPr sz="1400">
                <a:latin typeface="Helvetica"/>
                <a:ea typeface="Helvetica"/>
                <a:cs typeface="Helvetica"/>
                <a:sym typeface="Helvetica"/>
              </a:rPr>
              <a:t>MongoDB</a:t>
            </a:r>
          </a:p>
        </p:txBody>
      </p:sp>
      <p:sp>
        <p:nvSpPr>
          <p:cNvPr id="149" name="Shape 149"/>
          <p:cNvSpPr/>
          <p:nvPr/>
        </p:nvSpPr>
        <p:spPr>
          <a:xfrm>
            <a:off x="8901536" y="7111665"/>
            <a:ext cx="1132050" cy="53340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1400">
                <a:solidFill>
                  <a:srgbClr val="FFFFFF"/>
                </a:solidFill>
                <a:latin typeface="Helvetica"/>
                <a:ea typeface="Helvetica"/>
                <a:cs typeface="Helvetica"/>
                <a:sym typeface="Helvetica"/>
              </a:rPr>
              <a:t>VPC: Private</a:t>
            </a:r>
            <a:br>
              <a:rPr sz="1400">
                <a:solidFill>
                  <a:srgbClr val="FFFFFF"/>
                </a:solidFill>
                <a:latin typeface="Helvetica"/>
                <a:ea typeface="Helvetica"/>
                <a:cs typeface="Helvetica"/>
                <a:sym typeface="Helvetica"/>
              </a:rPr>
            </a:br>
            <a:r>
              <a:rPr sz="1400">
                <a:solidFill>
                  <a:srgbClr val="FFFFFF"/>
                </a:solidFill>
                <a:latin typeface="Helvetica"/>
                <a:ea typeface="Helvetica"/>
                <a:cs typeface="Helvetica"/>
                <a:sym typeface="Helvetica"/>
              </a:rPr>
              <a:t>Subnet</a:t>
            </a:r>
          </a:p>
        </p:txBody>
      </p:sp>
      <p:pic>
        <p:nvPicPr>
          <p:cNvPr id="150" name="10VPC.png"/>
          <p:cNvPicPr/>
          <p:nvPr/>
        </p:nvPicPr>
        <p:blipFill>
          <a:blip r:embed="rId6">
            <a:extLst/>
          </a:blip>
          <a:stretch>
            <a:fillRect/>
          </a:stretch>
        </p:blipFill>
        <p:spPr>
          <a:xfrm>
            <a:off x="10180087" y="7099727"/>
            <a:ext cx="524283" cy="584201"/>
          </a:xfrm>
          <a:prstGeom prst="rect">
            <a:avLst/>
          </a:prstGeom>
          <a:ln w="12700">
            <a:miter lim="400000"/>
          </a:ln>
        </p:spPr>
      </p:pic>
      <p:sp>
        <p:nvSpPr>
          <p:cNvPr id="151" name="Shape 151"/>
          <p:cNvSpPr/>
          <p:nvPr/>
        </p:nvSpPr>
        <p:spPr>
          <a:xfrm>
            <a:off x="2651728" y="4347640"/>
            <a:ext cx="5803852" cy="3031488"/>
          </a:xfrm>
          <a:prstGeom prst="roundRect">
            <a:avLst>
              <a:gd name="adj" fmla="val 6284"/>
            </a:avLst>
          </a:prstGeom>
          <a:ln w="25400">
            <a:solidFill>
              <a:srgbClr val="C82506"/>
            </a:solidFill>
            <a:custDash>
              <a:ds d="200000" sp="200000"/>
            </a:custDash>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
        <p:nvSpPr>
          <p:cNvPr id="152" name="Shape 152"/>
          <p:cNvSpPr/>
          <p:nvPr/>
        </p:nvSpPr>
        <p:spPr>
          <a:xfrm>
            <a:off x="6156793" y="7222294"/>
            <a:ext cx="1675868" cy="31750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1400">
                <a:solidFill>
                  <a:srgbClr val="FFFFFF"/>
                </a:solidFill>
                <a:latin typeface="Helvetica"/>
                <a:ea typeface="Helvetica"/>
                <a:cs typeface="Helvetica"/>
                <a:sym typeface="Helvetica"/>
              </a:defRPr>
            </a:lvl1pPr>
          </a:lstStyle>
          <a:p>
            <a:pPr lvl="0">
              <a:defRPr sz="1800">
                <a:solidFill>
                  <a:srgbClr val="000000"/>
                </a:solidFill>
              </a:defRPr>
            </a:pPr>
            <a:r>
              <a:rPr sz="1400">
                <a:solidFill>
                  <a:srgbClr val="FFFFFF"/>
                </a:solidFill>
              </a:rPr>
              <a:t>VPC: Public Subnet</a:t>
            </a:r>
          </a:p>
        </p:txBody>
      </p:sp>
      <p:pic>
        <p:nvPicPr>
          <p:cNvPr id="153" name="10VPC.png"/>
          <p:cNvPicPr/>
          <p:nvPr/>
        </p:nvPicPr>
        <p:blipFill>
          <a:blip r:embed="rId6">
            <a:extLst/>
          </a:blip>
          <a:stretch>
            <a:fillRect/>
          </a:stretch>
        </p:blipFill>
        <p:spPr>
          <a:xfrm>
            <a:off x="7989615" y="7086265"/>
            <a:ext cx="524283" cy="584201"/>
          </a:xfrm>
          <a:prstGeom prst="rect">
            <a:avLst/>
          </a:prstGeom>
          <a:ln w="12700">
            <a:miter lim="400000"/>
          </a:ln>
        </p:spPr>
      </p:pic>
      <p:pic>
        <p:nvPicPr>
          <p:cNvPr id="154" name="11EC2.png"/>
          <p:cNvPicPr/>
          <p:nvPr/>
        </p:nvPicPr>
        <p:blipFill>
          <a:blip r:embed="rId3">
            <a:extLst/>
          </a:blip>
          <a:stretch>
            <a:fillRect/>
          </a:stretch>
        </p:blipFill>
        <p:spPr>
          <a:xfrm>
            <a:off x="3683513" y="4812061"/>
            <a:ext cx="838201" cy="9017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55" name="Shape 155"/>
          <p:cNvSpPr/>
          <p:nvPr/>
        </p:nvSpPr>
        <p:spPr>
          <a:xfrm>
            <a:off x="3615635" y="5878712"/>
            <a:ext cx="973957" cy="533401"/>
          </a:xfrm>
          <a:prstGeom prst="rect">
            <a:avLst/>
          </a:prstGeom>
          <a:ln w="12700">
            <a:miter lim="400000"/>
          </a:ln>
          <a:effectLst>
            <a:outerShdw sx="100000" sy="100000" kx="0" ky="0" algn="b" rotWithShape="0" blurRad="50800" dist="43912" dir="5400000">
              <a:srgbClr val="000000">
                <a:alpha val="70764"/>
              </a:srgbClr>
            </a:outerShdw>
          </a:effectLst>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1400">
                <a:latin typeface="Helvetica"/>
                <a:ea typeface="Helvetica"/>
                <a:cs typeface="Helvetica"/>
                <a:sym typeface="Helvetica"/>
              </a:rPr>
              <a:t>EC2 with </a:t>
            </a:r>
            <a:br>
              <a:rPr sz="1400">
                <a:latin typeface="Helvetica"/>
                <a:ea typeface="Helvetica"/>
                <a:cs typeface="Helvetica"/>
                <a:sym typeface="Helvetica"/>
              </a:rPr>
            </a:br>
            <a:r>
              <a:rPr sz="1400">
                <a:latin typeface="Helvetica"/>
                <a:ea typeface="Helvetica"/>
                <a:cs typeface="Helvetica"/>
                <a:sym typeface="Helvetica"/>
              </a:rPr>
              <a:t>Node-RED</a:t>
            </a:r>
          </a:p>
        </p:txBody>
      </p:sp>
      <p:sp>
        <p:nvSpPr>
          <p:cNvPr id="156" name="Shape 156"/>
          <p:cNvSpPr/>
          <p:nvPr/>
        </p:nvSpPr>
        <p:spPr>
          <a:xfrm>
            <a:off x="4708076" y="3758557"/>
            <a:ext cx="1" cy="815459"/>
          </a:xfrm>
          <a:prstGeom prst="line">
            <a:avLst/>
          </a:prstGeom>
          <a:ln w="25400">
            <a:solidFill>
              <a:srgbClr val="C82506"/>
            </a:solidFill>
            <a:custDash>
              <a:ds d="200000" sp="200000"/>
            </a:custDash>
            <a:miter lim="400000"/>
            <a:headEnd type="triangle"/>
            <a:tailEnd type="triangle"/>
          </a:ln>
        </p:spPr>
        <p:txBody>
          <a:bodyPr lIns="0" tIns="0" rIns="0" bIns="0" anchor="ctr"/>
          <a:lstStyle/>
          <a:p>
            <a:pPr lvl="0">
              <a:defRPr sz="2400"/>
            </a:pPr>
          </a:p>
        </p:txBody>
      </p:sp>
      <p:sp>
        <p:nvSpPr>
          <p:cNvPr id="157" name="Shape 157"/>
          <p:cNvSpPr/>
          <p:nvPr/>
        </p:nvSpPr>
        <p:spPr>
          <a:xfrm>
            <a:off x="3070419" y="4610813"/>
            <a:ext cx="3427168" cy="2236901"/>
          </a:xfrm>
          <a:prstGeom prst="roundRect">
            <a:avLst>
              <a:gd name="adj" fmla="val 8516"/>
            </a:avLst>
          </a:prstGeom>
          <a:ln w="25400">
            <a:solidFill>
              <a:srgbClr val="0365C0"/>
            </a:solidFill>
            <a:custDash>
              <a:ds d="200000" sp="200000"/>
            </a:custDash>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pic>
        <p:nvPicPr>
          <p:cNvPr id="158" name="12AutoScale.png"/>
          <p:cNvPicPr/>
          <p:nvPr/>
        </p:nvPicPr>
        <p:blipFill>
          <a:blip r:embed="rId7">
            <a:extLst/>
          </a:blip>
          <a:stretch>
            <a:fillRect/>
          </a:stretch>
        </p:blipFill>
        <p:spPr>
          <a:xfrm>
            <a:off x="6091551" y="6542237"/>
            <a:ext cx="615779" cy="584201"/>
          </a:xfrm>
          <a:prstGeom prst="rect">
            <a:avLst/>
          </a:prstGeom>
          <a:ln w="12700">
            <a:miter lim="400000"/>
          </a:ln>
        </p:spPr>
      </p:pic>
      <p:sp>
        <p:nvSpPr>
          <p:cNvPr id="159" name="Shape 159"/>
          <p:cNvSpPr/>
          <p:nvPr/>
        </p:nvSpPr>
        <p:spPr>
          <a:xfrm>
            <a:off x="3955923" y="6677050"/>
            <a:ext cx="1656160" cy="317501"/>
          </a:xfrm>
          <a:prstGeom prst="rect">
            <a:avLst/>
          </a:prstGeom>
          <a:blipFill>
            <a:blip r:embed="rId8"/>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1400">
                <a:solidFill>
                  <a:srgbClr val="FFFFFF"/>
                </a:solidFill>
                <a:latin typeface="Helvetica"/>
                <a:ea typeface="Helvetica"/>
                <a:cs typeface="Helvetica"/>
                <a:sym typeface="Helvetica"/>
              </a:defRPr>
            </a:lvl1pPr>
          </a:lstStyle>
          <a:p>
            <a:pPr lvl="0">
              <a:defRPr sz="1800">
                <a:solidFill>
                  <a:srgbClr val="000000"/>
                </a:solidFill>
              </a:defRPr>
            </a:pPr>
            <a:r>
              <a:rPr sz="1400">
                <a:solidFill>
                  <a:srgbClr val="FFFFFF"/>
                </a:solidFill>
              </a:rPr>
              <a:t>Auto Scaling Group</a:t>
            </a:r>
          </a:p>
        </p:txBody>
      </p:sp>
      <p:sp>
        <p:nvSpPr>
          <p:cNvPr id="160" name="Shape 160"/>
          <p:cNvSpPr/>
          <p:nvPr/>
        </p:nvSpPr>
        <p:spPr>
          <a:xfrm>
            <a:off x="3791053" y="3416960"/>
            <a:ext cx="1834047" cy="317501"/>
          </a:xfrm>
          <a:prstGeom prst="rect">
            <a:avLst/>
          </a:prstGeom>
          <a:ln w="12700">
            <a:miter lim="400000"/>
          </a:ln>
          <a:effectLst>
            <a:outerShdw sx="100000" sy="100000" kx="0" ky="0" algn="b" rotWithShape="0" blurRad="50800" dist="43912" dir="5400000">
              <a:srgbClr val="000000">
                <a:alpha val="70764"/>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1400">
                <a:latin typeface="Helvetica"/>
                <a:ea typeface="Helvetica"/>
                <a:cs typeface="Helvetica"/>
                <a:sym typeface="Helvetica"/>
              </a:defRPr>
            </a:lvl1pPr>
          </a:lstStyle>
          <a:p>
            <a:pPr lvl="0">
              <a:defRPr sz="1800"/>
            </a:pPr>
            <a:r>
              <a:rPr sz="1400"/>
              <a:t>Elastic Load Balancer</a:t>
            </a:r>
          </a:p>
        </p:txBody>
      </p:sp>
      <p:sp>
        <p:nvSpPr>
          <p:cNvPr id="161" name="Shape 161"/>
          <p:cNvSpPr/>
          <p:nvPr/>
        </p:nvSpPr>
        <p:spPr>
          <a:xfrm>
            <a:off x="3046072" y="2246737"/>
            <a:ext cx="3427168" cy="1851580"/>
          </a:xfrm>
          <a:prstGeom prst="roundRect">
            <a:avLst>
              <a:gd name="adj" fmla="val 10289"/>
            </a:avLst>
          </a:prstGeom>
          <a:ln w="25400">
            <a:solidFill>
              <a:srgbClr val="C82506"/>
            </a:solidFill>
            <a:custDash>
              <a:ds d="200000" sp="200000"/>
            </a:custDash>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pic>
        <p:nvPicPr>
          <p:cNvPr id="162" name="10VPC.png"/>
          <p:cNvPicPr/>
          <p:nvPr/>
        </p:nvPicPr>
        <p:blipFill>
          <a:blip r:embed="rId6">
            <a:extLst/>
          </a:blip>
          <a:stretch>
            <a:fillRect/>
          </a:stretch>
        </p:blipFill>
        <p:spPr>
          <a:xfrm>
            <a:off x="6137299" y="1964368"/>
            <a:ext cx="524283" cy="584201"/>
          </a:xfrm>
          <a:prstGeom prst="rect">
            <a:avLst/>
          </a:prstGeom>
          <a:ln w="12700">
            <a:miter lim="400000"/>
          </a:ln>
        </p:spPr>
      </p:pic>
      <p:sp>
        <p:nvSpPr>
          <p:cNvPr id="163" name="Shape 163"/>
          <p:cNvSpPr/>
          <p:nvPr/>
        </p:nvSpPr>
        <p:spPr>
          <a:xfrm>
            <a:off x="3728670" y="2097718"/>
            <a:ext cx="1942480" cy="317501"/>
          </a:xfrm>
          <a:prstGeom prst="rect">
            <a:avLst/>
          </a:prstGeom>
          <a:blipFill>
            <a:blip r:embed="rId5"/>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1400">
                <a:solidFill>
                  <a:srgbClr val="FFFFFF"/>
                </a:solidFill>
                <a:latin typeface="Helvetica"/>
                <a:ea typeface="Helvetica"/>
                <a:cs typeface="Helvetica"/>
                <a:sym typeface="Helvetica"/>
              </a:defRPr>
            </a:lvl1pPr>
          </a:lstStyle>
          <a:p>
            <a:pPr lvl="0">
              <a:defRPr sz="1800">
                <a:solidFill>
                  <a:srgbClr val="000000"/>
                </a:solidFill>
              </a:defRPr>
            </a:pPr>
            <a:r>
              <a:rPr sz="1400">
                <a:solidFill>
                  <a:srgbClr val="FFFFFF"/>
                </a:solidFill>
              </a:rPr>
              <a:t>Security Group for ELB</a:t>
            </a:r>
          </a:p>
        </p:txBody>
      </p:sp>
      <p:sp>
        <p:nvSpPr>
          <p:cNvPr id="164" name="Shape 164"/>
          <p:cNvSpPr/>
          <p:nvPr/>
        </p:nvSpPr>
        <p:spPr>
          <a:xfrm>
            <a:off x="8246200" y="5364794"/>
            <a:ext cx="831454" cy="1"/>
          </a:xfrm>
          <a:prstGeom prst="line">
            <a:avLst/>
          </a:prstGeom>
          <a:ln w="25400">
            <a:solidFill>
              <a:srgbClr val="C82506"/>
            </a:solidFill>
            <a:custDash>
              <a:ds d="200000" sp="200000"/>
            </a:custDash>
            <a:miter lim="400000"/>
            <a:tailEnd type="triangle"/>
          </a:ln>
        </p:spPr>
        <p:txBody>
          <a:bodyPr lIns="0" tIns="0" rIns="0" bIns="0" anchor="ctr"/>
          <a:lstStyle/>
          <a:p>
            <a:pPr lvl="0">
              <a:defRPr sz="2400"/>
            </a:pPr>
          </a:p>
        </p:txBody>
      </p:sp>
      <p:pic>
        <p:nvPicPr>
          <p:cNvPr id="165" name="24AMI.png"/>
          <p:cNvPicPr/>
          <p:nvPr/>
        </p:nvPicPr>
        <p:blipFill>
          <a:blip r:embed="rId9">
            <a:extLst/>
          </a:blip>
          <a:stretch>
            <a:fillRect/>
          </a:stretch>
        </p:blipFill>
        <p:spPr>
          <a:xfrm>
            <a:off x="4519106" y="7772772"/>
            <a:ext cx="524205" cy="5334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66" name="Shape 166"/>
          <p:cNvSpPr/>
          <p:nvPr/>
        </p:nvSpPr>
        <p:spPr>
          <a:xfrm>
            <a:off x="4109241" y="8296467"/>
            <a:ext cx="1349524" cy="317501"/>
          </a:xfrm>
          <a:prstGeom prst="rect">
            <a:avLst/>
          </a:prstGeom>
          <a:ln w="12700">
            <a:miter lim="400000"/>
          </a:ln>
          <a:effectLst>
            <a:outerShdw sx="100000" sy="100000" kx="0" ky="0" algn="b" rotWithShape="0" blurRad="50800" dist="43912" dir="5400000">
              <a:srgbClr val="000000">
                <a:alpha val="70764"/>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1400">
                <a:latin typeface="Helvetica"/>
                <a:ea typeface="Helvetica"/>
                <a:cs typeface="Helvetica"/>
                <a:sym typeface="Helvetica"/>
              </a:defRPr>
            </a:lvl1pPr>
          </a:lstStyle>
          <a:p>
            <a:pPr lvl="0">
              <a:defRPr sz="1800"/>
            </a:pPr>
            <a:r>
              <a:rPr sz="1400"/>
              <a:t>AMI (Snapshot)</a:t>
            </a:r>
          </a:p>
        </p:txBody>
      </p:sp>
      <p:sp>
        <p:nvSpPr>
          <p:cNvPr id="167" name="Shape 167"/>
          <p:cNvSpPr/>
          <p:nvPr/>
        </p:nvSpPr>
        <p:spPr>
          <a:xfrm flipV="1">
            <a:off x="4781208" y="6972515"/>
            <a:ext cx="1" cy="637356"/>
          </a:xfrm>
          <a:prstGeom prst="line">
            <a:avLst/>
          </a:prstGeom>
          <a:ln w="25400">
            <a:solidFill>
              <a:srgbClr val="0365C0"/>
            </a:solidFill>
            <a:custDash>
              <a:ds d="200000" sp="200000"/>
            </a:custDash>
            <a:miter lim="400000"/>
            <a:tailEnd type="triangle"/>
          </a:ln>
        </p:spPr>
        <p:txBody>
          <a:bodyPr lIns="0" tIns="0" rIns="0" bIns="0" anchor="ctr"/>
          <a:lstStyle/>
          <a:p>
            <a:pPr lvl="0">
              <a:defRPr sz="2400"/>
            </a:pPr>
          </a:p>
        </p:txBody>
      </p:sp>
      <p:sp>
        <p:nvSpPr>
          <p:cNvPr id="168" name="Shape 168"/>
          <p:cNvSpPr/>
          <p:nvPr/>
        </p:nvSpPr>
        <p:spPr>
          <a:xfrm>
            <a:off x="3067624" y="7648351"/>
            <a:ext cx="3427169" cy="1159774"/>
          </a:xfrm>
          <a:prstGeom prst="roundRect">
            <a:avLst>
              <a:gd name="adj" fmla="val 16426"/>
            </a:avLst>
          </a:prstGeom>
          <a:ln w="25400">
            <a:solidFill>
              <a:srgbClr val="0365C0"/>
            </a:solidFill>
            <a:custDash>
              <a:ds d="200000" sp="200000"/>
            </a:custDash>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
        <p:nvSpPr>
          <p:cNvPr id="169" name="Shape 169"/>
          <p:cNvSpPr/>
          <p:nvPr/>
        </p:nvSpPr>
        <p:spPr>
          <a:xfrm>
            <a:off x="3881695" y="8655061"/>
            <a:ext cx="1804616" cy="317501"/>
          </a:xfrm>
          <a:prstGeom prst="rect">
            <a:avLst/>
          </a:prstGeom>
          <a:blipFill>
            <a:blip r:embed="rId8"/>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1400">
                <a:solidFill>
                  <a:srgbClr val="FFFFFF"/>
                </a:solidFill>
                <a:latin typeface="Helvetica"/>
                <a:ea typeface="Helvetica"/>
                <a:cs typeface="Helvetica"/>
                <a:sym typeface="Helvetica"/>
              </a:defRPr>
            </a:lvl1pPr>
          </a:lstStyle>
          <a:p>
            <a:pPr lvl="0">
              <a:defRPr sz="1800">
                <a:solidFill>
                  <a:srgbClr val="000000"/>
                </a:solidFill>
              </a:defRPr>
            </a:pPr>
            <a:r>
              <a:rPr sz="1400">
                <a:solidFill>
                  <a:srgbClr val="FFFFFF"/>
                </a:solidFill>
              </a:rPr>
              <a:t>Launch Configuration</a:t>
            </a:r>
          </a:p>
        </p:txBody>
      </p:sp>
      <p:pic>
        <p:nvPicPr>
          <p:cNvPr id="170" name="08Route53.png"/>
          <p:cNvPicPr/>
          <p:nvPr/>
        </p:nvPicPr>
        <p:blipFill>
          <a:blip r:embed="rId10">
            <a:alphaModFix amt="55000"/>
            <a:extLst/>
          </a:blip>
          <a:stretch>
            <a:fillRect/>
          </a:stretch>
        </p:blipFill>
        <p:spPr>
          <a:xfrm>
            <a:off x="7184262" y="2562380"/>
            <a:ext cx="615779" cy="706335"/>
          </a:xfrm>
          <a:prstGeom prst="rect">
            <a:avLst/>
          </a:prstGeom>
          <a:ln w="12700">
            <a:miter lim="400000"/>
          </a:ln>
        </p:spPr>
      </p:pic>
      <p:sp>
        <p:nvSpPr>
          <p:cNvPr id="171" name="Shape 171"/>
          <p:cNvSpPr/>
          <p:nvPr/>
        </p:nvSpPr>
        <p:spPr>
          <a:xfrm>
            <a:off x="7012482" y="3193279"/>
            <a:ext cx="939008" cy="342901"/>
          </a:xfrm>
          <a:prstGeom prst="rect">
            <a:avLst/>
          </a:prstGeom>
          <a:ln w="12700">
            <a:miter lim="400000"/>
          </a:ln>
          <a:effectLst>
            <a:outerShdw sx="100000" sy="100000" kx="0" ky="0" algn="b" rotWithShape="0" blurRad="50800" dist="43912" dir="5400000">
              <a:srgbClr val="000000">
                <a:alpha val="70764"/>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1600">
                <a:latin typeface="Helvetica"/>
                <a:ea typeface="Helvetica"/>
                <a:cs typeface="Helvetica"/>
                <a:sym typeface="Helvetica"/>
              </a:defRPr>
            </a:lvl1pPr>
          </a:lstStyle>
          <a:p>
            <a:pPr lvl="0">
              <a:defRPr sz="1800"/>
            </a:pPr>
            <a:r>
              <a:rPr sz="1600"/>
              <a:t>Route 53</a:t>
            </a:r>
          </a:p>
        </p:txBody>
      </p:sp>
      <p:sp>
        <p:nvSpPr>
          <p:cNvPr id="172" name="Shape 172"/>
          <p:cNvSpPr/>
          <p:nvPr/>
        </p:nvSpPr>
        <p:spPr>
          <a:xfrm flipV="1">
            <a:off x="7892064" y="2953903"/>
            <a:ext cx="2067488" cy="1"/>
          </a:xfrm>
          <a:prstGeom prst="line">
            <a:avLst/>
          </a:prstGeom>
          <a:ln w="25400">
            <a:solidFill>
              <a:srgbClr val="C82506"/>
            </a:solidFill>
            <a:custDash>
              <a:ds d="200000" sp="200000"/>
            </a:custDash>
            <a:miter lim="400000"/>
            <a:headEnd type="triangle"/>
          </a:ln>
        </p:spPr>
        <p:txBody>
          <a:bodyPr lIns="0" tIns="0" rIns="0" bIns="0" anchor="ctr"/>
          <a:lstStyle/>
          <a:p>
            <a:pPr lvl="0">
              <a:defRPr sz="2400"/>
            </a:pPr>
          </a:p>
        </p:txBody>
      </p:sp>
      <p:sp>
        <p:nvSpPr>
          <p:cNvPr id="173" name="Shape 173"/>
          <p:cNvSpPr/>
          <p:nvPr/>
        </p:nvSpPr>
        <p:spPr>
          <a:xfrm>
            <a:off x="5146874" y="2953903"/>
            <a:ext cx="1945365" cy="1"/>
          </a:xfrm>
          <a:prstGeom prst="line">
            <a:avLst/>
          </a:prstGeom>
          <a:ln w="25400">
            <a:solidFill>
              <a:srgbClr val="C82506">
                <a:alpha val="55000"/>
              </a:srgbClr>
            </a:solidFill>
            <a:custDash>
              <a:ds d="200000" sp="200000"/>
            </a:custDash>
            <a:miter lim="400000"/>
            <a:headEnd type="triangle"/>
            <a:tailEnd type="triangle"/>
          </a:ln>
        </p:spPr>
        <p:txBody>
          <a:bodyPr lIns="0" tIns="0" rIns="0" bIns="0" anchor="ctr"/>
          <a:lstStyle/>
          <a:p>
            <a:pPr lvl="0">
              <a:defRPr sz="2400"/>
            </a:pPr>
          </a:p>
        </p:txBody>
      </p:sp>
      <p:pic>
        <p:nvPicPr>
          <p:cNvPr id="174" name="aws-icons_15_amazon-s3.png"/>
          <p:cNvPicPr/>
          <p:nvPr/>
        </p:nvPicPr>
        <p:blipFill>
          <a:blip r:embed="rId11">
            <a:extLst/>
          </a:blip>
          <a:stretch>
            <a:fillRect/>
          </a:stretch>
        </p:blipFill>
        <p:spPr>
          <a:xfrm>
            <a:off x="1433089" y="6230307"/>
            <a:ext cx="670487" cy="670488"/>
          </a:xfrm>
          <a:prstGeom prst="rect">
            <a:avLst/>
          </a:prstGeom>
          <a:ln w="12700">
            <a:miter lim="400000"/>
          </a:ln>
        </p:spPr>
      </p:pic>
      <p:sp>
        <p:nvSpPr>
          <p:cNvPr id="175" name="Shape 175"/>
          <p:cNvSpPr/>
          <p:nvPr/>
        </p:nvSpPr>
        <p:spPr>
          <a:xfrm>
            <a:off x="1586911" y="6957907"/>
            <a:ext cx="362844" cy="342901"/>
          </a:xfrm>
          <a:prstGeom prst="rect">
            <a:avLst/>
          </a:prstGeom>
          <a:ln w="12700">
            <a:miter lim="400000"/>
          </a:ln>
          <a:effectLst>
            <a:outerShdw sx="100000" sy="100000" kx="0" ky="0" algn="b" rotWithShape="0" blurRad="50800" dist="43912" dir="5400000">
              <a:srgbClr val="000000">
                <a:alpha val="70764"/>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1600">
                <a:latin typeface="Helvetica"/>
                <a:ea typeface="Helvetica"/>
                <a:cs typeface="Helvetica"/>
                <a:sym typeface="Helvetica"/>
              </a:defRPr>
            </a:lvl1pPr>
          </a:lstStyle>
          <a:p>
            <a:pPr lvl="0">
              <a:defRPr sz="1800"/>
            </a:pPr>
            <a:r>
              <a:rPr sz="1600"/>
              <a:t>S3</a:t>
            </a:r>
          </a:p>
        </p:txBody>
      </p:sp>
      <p:sp>
        <p:nvSpPr>
          <p:cNvPr id="176" name="Shape 176"/>
          <p:cNvSpPr/>
          <p:nvPr/>
        </p:nvSpPr>
        <p:spPr>
          <a:xfrm>
            <a:off x="577731" y="6550316"/>
            <a:ext cx="838201" cy="1"/>
          </a:xfrm>
          <a:prstGeom prst="line">
            <a:avLst/>
          </a:prstGeom>
          <a:ln w="25400">
            <a:solidFill>
              <a:srgbClr val="C82506"/>
            </a:solidFill>
            <a:custDash>
              <a:ds d="200000" sp="200000"/>
            </a:custDash>
            <a:miter lim="400000"/>
            <a:tailEnd type="triangle"/>
          </a:ln>
        </p:spPr>
        <p:txBody>
          <a:bodyPr lIns="0" tIns="0" rIns="0" bIns="0" anchor="ctr"/>
          <a:lstStyle/>
          <a:p>
            <a:pPr lvl="0">
              <a:defRPr sz="2400"/>
            </a:pPr>
          </a:p>
        </p:txBody>
      </p:sp>
      <p:sp>
        <p:nvSpPr>
          <p:cNvPr id="177" name="Shape 177"/>
          <p:cNvSpPr/>
          <p:nvPr/>
        </p:nvSpPr>
        <p:spPr>
          <a:xfrm flipH="1">
            <a:off x="2140379" y="6145305"/>
            <a:ext cx="868932" cy="461386"/>
          </a:xfrm>
          <a:prstGeom prst="line">
            <a:avLst/>
          </a:prstGeom>
          <a:ln w="25400">
            <a:solidFill>
              <a:srgbClr val="C82506"/>
            </a:solidFill>
            <a:custDash>
              <a:ds d="200000" sp="200000"/>
            </a:custDash>
            <a:miter lim="400000"/>
            <a:tailEnd type="triangle"/>
          </a:ln>
        </p:spPr>
        <p:txBody>
          <a:bodyPr lIns="0" tIns="0" rIns="0" bIns="0" anchor="ctr"/>
          <a:lstStyle/>
          <a:p>
            <a:pPr lvl="0">
              <a:defRPr sz="2400"/>
            </a:pPr>
          </a:p>
        </p:txBody>
      </p:sp>
      <p:pic>
        <p:nvPicPr>
          <p:cNvPr id="178" name="aws-icons_14_amazon-ebs.png"/>
          <p:cNvPicPr/>
          <p:nvPr/>
        </p:nvPicPr>
        <p:blipFill>
          <a:blip r:embed="rId12">
            <a:extLst/>
          </a:blip>
          <a:stretch>
            <a:fillRect/>
          </a:stretch>
        </p:blipFill>
        <p:spPr>
          <a:xfrm>
            <a:off x="11096890" y="5021657"/>
            <a:ext cx="584201" cy="5842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79" name="Shape 179"/>
          <p:cNvSpPr/>
          <p:nvPr/>
        </p:nvSpPr>
        <p:spPr>
          <a:xfrm>
            <a:off x="9928197" y="5336546"/>
            <a:ext cx="1132049" cy="1"/>
          </a:xfrm>
          <a:prstGeom prst="line">
            <a:avLst/>
          </a:prstGeom>
          <a:ln w="25400">
            <a:solidFill>
              <a:srgbClr val="C82506"/>
            </a:solidFill>
            <a:custDash>
              <a:ds d="200000" sp="200000"/>
            </a:custDash>
            <a:miter lim="400000"/>
            <a:headEnd type="triangle"/>
            <a:tailEnd type="triangle"/>
          </a:ln>
        </p:spPr>
        <p:txBody>
          <a:bodyPr lIns="0" tIns="0" rIns="0" bIns="0" anchor="ctr"/>
          <a:lstStyle/>
          <a:p>
            <a:pPr lvl="0">
              <a:defRPr sz="2400"/>
            </a:pPr>
          </a:p>
        </p:txBody>
      </p:sp>
      <p:sp>
        <p:nvSpPr>
          <p:cNvPr id="180" name="Shape 180"/>
          <p:cNvSpPr/>
          <p:nvPr/>
        </p:nvSpPr>
        <p:spPr>
          <a:xfrm>
            <a:off x="10664829" y="5867388"/>
            <a:ext cx="1448322" cy="533401"/>
          </a:xfrm>
          <a:prstGeom prst="rect">
            <a:avLst/>
          </a:prstGeom>
          <a:ln w="12700">
            <a:miter lim="400000"/>
          </a:ln>
          <a:effectLst>
            <a:outerShdw sx="100000" sy="100000" kx="0" ky="0" algn="b" rotWithShape="0" blurRad="50800" dist="43912" dir="5400000">
              <a:srgbClr val="000000">
                <a:alpha val="70764"/>
              </a:srgbClr>
            </a:outerShdw>
          </a:effectLst>
          <a:extLst>
            <a:ext uri="{C572A759-6A51-4108-AA02-DFA0A04FC94B}">
              <ma14:wrappingTextBoxFlag xmlns:ma14="http://schemas.microsoft.com/office/mac/drawingml/2011/main" val="1"/>
            </a:ext>
          </a:extLst>
        </p:spPr>
        <p:txBody>
          <a:bodyPr wrap="none" lIns="0" tIns="0" rIns="0" bIns="0" anchor="ctr">
            <a:spAutoFit/>
          </a:bodyPr>
          <a:lstStyle/>
          <a:p>
            <a:pPr lvl="0">
              <a:defRPr sz="1800"/>
            </a:pPr>
            <a:r>
              <a:rPr sz="1400">
                <a:latin typeface="Helvetica"/>
                <a:ea typeface="Helvetica"/>
                <a:cs typeface="Helvetica"/>
                <a:sym typeface="Helvetica"/>
              </a:rPr>
              <a:t>EBS Volume</a:t>
            </a:r>
            <a:br>
              <a:rPr sz="1400">
                <a:latin typeface="Helvetica"/>
                <a:ea typeface="Helvetica"/>
                <a:cs typeface="Helvetica"/>
                <a:sym typeface="Helvetica"/>
              </a:rPr>
            </a:br>
            <a:r>
              <a:rPr sz="1400">
                <a:latin typeface="Helvetica"/>
                <a:ea typeface="Helvetica"/>
                <a:cs typeface="Helvetica"/>
                <a:sym typeface="Helvetica"/>
              </a:rPr>
              <a:t>(MongoDB Data)</a:t>
            </a:r>
          </a:p>
        </p:txBody>
      </p:sp>
      <p:pic>
        <p:nvPicPr>
          <p:cNvPr id="181" name="25LaunchConfig.png"/>
          <p:cNvPicPr/>
          <p:nvPr/>
        </p:nvPicPr>
        <p:blipFill>
          <a:blip r:embed="rId13">
            <a:extLst/>
          </a:blip>
          <a:stretch>
            <a:fillRect/>
          </a:stretch>
        </p:blipFill>
        <p:spPr>
          <a:xfrm>
            <a:off x="6172022" y="8492831"/>
            <a:ext cx="584201" cy="472570"/>
          </a:xfrm>
          <a:prstGeom prst="rect">
            <a:avLst/>
          </a:prstGeom>
          <a:ln w="12700">
            <a:miter lim="400000"/>
          </a:ln>
        </p:spPr>
      </p:pic>
      <p:pic>
        <p:nvPicPr>
          <p:cNvPr id="182" name="aws-icons_13_amazon-cloudfront.png"/>
          <p:cNvPicPr/>
          <p:nvPr/>
        </p:nvPicPr>
        <p:blipFill>
          <a:blip r:embed="rId14">
            <a:extLst/>
          </a:blip>
          <a:stretch>
            <a:fillRect/>
          </a:stretch>
        </p:blipFill>
        <p:spPr>
          <a:xfrm>
            <a:off x="1515777" y="4157719"/>
            <a:ext cx="615780" cy="615779"/>
          </a:xfrm>
          <a:prstGeom prst="rect">
            <a:avLst/>
          </a:prstGeom>
          <a:ln w="12700">
            <a:miter lim="400000"/>
          </a:ln>
        </p:spPr>
      </p:pic>
      <p:sp>
        <p:nvSpPr>
          <p:cNvPr id="183" name="Shape 183"/>
          <p:cNvSpPr/>
          <p:nvPr/>
        </p:nvSpPr>
        <p:spPr>
          <a:xfrm>
            <a:off x="1263924" y="4803956"/>
            <a:ext cx="1119486" cy="342901"/>
          </a:xfrm>
          <a:prstGeom prst="rect">
            <a:avLst/>
          </a:prstGeom>
          <a:ln w="12700">
            <a:miter lim="400000"/>
          </a:ln>
          <a:effectLst>
            <a:outerShdw sx="100000" sy="100000" kx="0" ky="0" algn="b" rotWithShape="0" blurRad="50800" dist="43912" dir="5400000">
              <a:srgbClr val="000000">
                <a:alpha val="70764"/>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sz="1600">
                <a:latin typeface="Helvetica"/>
                <a:ea typeface="Helvetica"/>
                <a:cs typeface="Helvetica"/>
                <a:sym typeface="Helvetica"/>
              </a:defRPr>
            </a:lvl1pPr>
          </a:lstStyle>
          <a:p>
            <a:pPr lvl="0">
              <a:defRPr sz="1800"/>
            </a:pPr>
            <a:r>
              <a:rPr sz="1600"/>
              <a:t>CloudFront</a:t>
            </a:r>
          </a:p>
        </p:txBody>
      </p:sp>
      <p:sp>
        <p:nvSpPr>
          <p:cNvPr id="184" name="Shape 184"/>
          <p:cNvSpPr/>
          <p:nvPr/>
        </p:nvSpPr>
        <p:spPr>
          <a:xfrm>
            <a:off x="577731" y="4463819"/>
            <a:ext cx="838201" cy="1"/>
          </a:xfrm>
          <a:prstGeom prst="line">
            <a:avLst/>
          </a:prstGeom>
          <a:ln w="25400">
            <a:solidFill>
              <a:srgbClr val="C82506"/>
            </a:solidFill>
            <a:custDash>
              <a:ds d="200000" sp="200000"/>
            </a:custDash>
            <a:miter lim="400000"/>
            <a:tailEnd type="triangle"/>
          </a:ln>
        </p:spPr>
        <p:txBody>
          <a:bodyPr lIns="0" tIns="0" rIns="0" bIns="0" anchor="ctr"/>
          <a:lstStyle/>
          <a:p>
            <a:pPr lvl="0">
              <a:defRPr sz="2400"/>
            </a:pPr>
          </a:p>
        </p:txBody>
      </p:sp>
      <p:sp>
        <p:nvSpPr>
          <p:cNvPr id="185" name="Shape 185"/>
          <p:cNvSpPr/>
          <p:nvPr/>
        </p:nvSpPr>
        <p:spPr>
          <a:xfrm flipH="1">
            <a:off x="1809507" y="5197477"/>
            <a:ext cx="1" cy="985662"/>
          </a:xfrm>
          <a:prstGeom prst="line">
            <a:avLst/>
          </a:prstGeom>
          <a:ln w="25400">
            <a:solidFill>
              <a:srgbClr val="C82506"/>
            </a:solidFill>
            <a:custDash>
              <a:ds d="200000" sp="200000"/>
            </a:custDash>
            <a:miter lim="400000"/>
            <a:headEnd type="triangle"/>
            <a:tailEnd type="triangle"/>
          </a:ln>
        </p:spPr>
        <p:txBody>
          <a:bodyPr lIns="0" tIns="0" rIns="0" bIns="0" anchor="ctr"/>
          <a:lstStyle/>
          <a:p>
            <a:pPr lvl="0">
              <a:defRPr sz="2400"/>
            </a:pPr>
          </a:p>
        </p:txBody>
      </p:sp>
      <p:sp>
        <p:nvSpPr>
          <p:cNvPr id="186" name="Shape 186"/>
          <p:cNvSpPr/>
          <p:nvPr/>
        </p:nvSpPr>
        <p:spPr>
          <a:xfrm>
            <a:off x="2132950" y="4480069"/>
            <a:ext cx="934658" cy="670487"/>
          </a:xfrm>
          <a:prstGeom prst="line">
            <a:avLst/>
          </a:prstGeom>
          <a:ln w="25400">
            <a:solidFill>
              <a:srgbClr val="C82506"/>
            </a:solidFill>
            <a:custDash>
              <a:ds d="200000" sp="200000"/>
            </a:custDash>
            <a:miter lim="400000"/>
            <a:headEnd type="triangle"/>
            <a:tailEnd type="triangle"/>
          </a:ln>
        </p:spPr>
        <p:txBody>
          <a:bodyPr lIns="0" tIns="0" rIns="0" bIns="0" anchor="ctr"/>
          <a:lstStyle/>
          <a:p>
            <a:pPr lvl="0">
              <a:defRPr sz="2400"/>
            </a:pPr>
          </a:p>
        </p:txBody>
      </p:sp>
      <p:sp>
        <p:nvSpPr>
          <p:cNvPr id="187" name="Shape 187"/>
          <p:cNvSpPr/>
          <p:nvPr/>
        </p:nvSpPr>
        <p:spPr>
          <a:xfrm>
            <a:off x="7494537" y="3577616"/>
            <a:ext cx="1" cy="985661"/>
          </a:xfrm>
          <a:prstGeom prst="line">
            <a:avLst/>
          </a:prstGeom>
          <a:ln w="25400">
            <a:solidFill>
              <a:srgbClr val="C82506"/>
            </a:solidFill>
            <a:custDash>
              <a:ds d="200000" sp="200000"/>
            </a:custDash>
            <a:miter lim="400000"/>
            <a:tailEnd type="triangle"/>
          </a:ln>
        </p:spPr>
        <p:txBody>
          <a:bodyPr lIns="0" tIns="0" rIns="0" bIns="0" anchor="ctr"/>
          <a:lstStyle/>
          <a:p>
            <a:pPr lvl="0">
              <a:defRPr sz="2400"/>
            </a:pPr>
          </a:p>
        </p:txBody>
      </p:sp>
      <p:sp>
        <p:nvSpPr>
          <p:cNvPr id="188" name="Shape 188"/>
          <p:cNvSpPr/>
          <p:nvPr/>
        </p:nvSpPr>
        <p:spPr>
          <a:xfrm>
            <a:off x="7863178" y="5077499"/>
            <a:ext cx="1214476" cy="1"/>
          </a:xfrm>
          <a:prstGeom prst="line">
            <a:avLst/>
          </a:prstGeom>
          <a:ln w="25400">
            <a:solidFill>
              <a:srgbClr val="C82506"/>
            </a:solidFill>
            <a:custDash>
              <a:ds d="200000" sp="200000"/>
            </a:custDash>
            <a:miter lim="400000"/>
            <a:tailEnd type="triangle"/>
          </a:ln>
        </p:spPr>
        <p:txBody>
          <a:bodyPr lIns="0" tIns="0" rIns="0" bIns="0" anchor="ctr"/>
          <a:lstStyle/>
          <a:p>
            <a:pPr lvl="0">
              <a:defRPr sz="2400"/>
            </a:pPr>
          </a:p>
        </p:txBody>
      </p:sp>
      <p:sp>
        <p:nvSpPr>
          <p:cNvPr id="189" name="Shape 189"/>
          <p:cNvSpPr/>
          <p:nvPr/>
        </p:nvSpPr>
        <p:spPr>
          <a:xfrm flipV="1">
            <a:off x="8258432" y="5390617"/>
            <a:ext cx="1" cy="769088"/>
          </a:xfrm>
          <a:prstGeom prst="line">
            <a:avLst/>
          </a:prstGeom>
          <a:ln w="25400">
            <a:solidFill>
              <a:srgbClr val="C82506"/>
            </a:solidFill>
            <a:custDash>
              <a:ds d="200000" sp="200000"/>
            </a:custDash>
            <a:miter lim="400000"/>
          </a:ln>
        </p:spPr>
        <p:txBody>
          <a:bodyPr lIns="0" tIns="0" rIns="0" bIns="0" anchor="ctr"/>
          <a:lstStyle/>
          <a:p>
            <a:pPr lvl="0">
              <a:defRPr sz="2400"/>
            </a:pPr>
          </a:p>
        </p:txBody>
      </p:sp>
      <p:sp>
        <p:nvSpPr>
          <p:cNvPr id="190" name="Shape 190"/>
          <p:cNvSpPr/>
          <p:nvPr/>
        </p:nvSpPr>
        <p:spPr>
          <a:xfrm flipH="1">
            <a:off x="6442137" y="6154784"/>
            <a:ext cx="1804617" cy="1"/>
          </a:xfrm>
          <a:prstGeom prst="line">
            <a:avLst/>
          </a:prstGeom>
          <a:ln w="25400">
            <a:solidFill>
              <a:srgbClr val="C82506"/>
            </a:solidFill>
            <a:custDash>
              <a:ds d="200000" sp="200000"/>
            </a:custDash>
            <a:miter lim="400000"/>
          </a:ln>
        </p:spPr>
        <p:txBody>
          <a:bodyPr lIns="0" tIns="0" rIns="0" bIns="0" anchor="ctr"/>
          <a:lstStyle/>
          <a:p>
            <a:pPr lvl="0">
              <a:defRPr sz="2400"/>
            </a:pP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pPr lvl="0">
              <a:defRPr sz="1800"/>
            </a:pPr>
            <a:r>
              <a:rPr sz="8000"/>
              <a:t>Reviews</a:t>
            </a:r>
          </a:p>
        </p:txBody>
      </p:sp>
      <p:sp>
        <p:nvSpPr>
          <p:cNvPr id="193" name="Shape 193"/>
          <p:cNvSpPr/>
          <p:nvPr>
            <p:ph type="body" idx="1"/>
          </p:nvPr>
        </p:nvSpPr>
        <p:spPr>
          <a:prstGeom prst="rect">
            <a:avLst/>
          </a:prstGeom>
        </p:spPr>
        <p:txBody>
          <a:bodyPr/>
          <a:lstStyle/>
          <a:p>
            <a:pPr lvl="0" marL="634999" indent="-634999">
              <a:buSzPct val="100000"/>
              <a:buAutoNum type="arabicPeriod" startAt="1"/>
              <a:defRPr sz="1800"/>
            </a:pPr>
            <a:r>
              <a:rPr sz="3500"/>
              <a:t>To help customers archive a global presence, AWS lets you place your applications in which of the following infrastructure pieces around the world?</a:t>
            </a:r>
            <a:endParaRPr sz="3500"/>
          </a:p>
          <a:p>
            <a:pPr lvl="7" marL="0" indent="1600200">
              <a:spcBef>
                <a:spcPts val="3400"/>
              </a:spcBef>
              <a:buSzTx/>
              <a:buNone/>
              <a:defRPr sz="1800"/>
            </a:pPr>
            <a:r>
              <a:rPr sz="3500"/>
              <a:t>AWS Regions</a:t>
            </a:r>
            <a:endParaRPr sz="3500"/>
          </a:p>
          <a:p>
            <a:pPr lvl="7" marL="0" indent="1600200">
              <a:spcBef>
                <a:spcPts val="3400"/>
              </a:spcBef>
              <a:buSzTx/>
              <a:buNone/>
              <a:defRPr sz="1800"/>
            </a:pPr>
            <a:r>
              <a:rPr sz="3500"/>
              <a:t>Edge Locations</a:t>
            </a:r>
            <a:endParaRPr sz="3500"/>
          </a:p>
          <a:p>
            <a:pPr lvl="7" marL="0" indent="1600200">
              <a:spcBef>
                <a:spcPts val="3400"/>
              </a:spcBef>
              <a:buSzTx/>
              <a:buNone/>
              <a:defRPr sz="1800"/>
            </a:pPr>
            <a:r>
              <a:rPr sz="3500"/>
              <a:t>Amazon S3 Buckets</a:t>
            </a:r>
            <a:endParaRPr sz="3500"/>
          </a:p>
          <a:p>
            <a:pPr lvl="7" marL="0" indent="1600200">
              <a:spcBef>
                <a:spcPts val="3400"/>
              </a:spcBef>
              <a:buSzTx/>
              <a:buNone/>
              <a:defRPr sz="1800"/>
            </a:pPr>
            <a:r>
              <a:rPr sz="3500"/>
              <a:t>Amazon CloudFront</a:t>
            </a:r>
          </a:p>
        </p:txBody>
      </p:sp>
      <p:sp>
        <p:nvSpPr>
          <p:cNvPr id="194" name="Shape 19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195" name="Shape 195"/>
          <p:cNvSpPr/>
          <p:nvPr/>
        </p:nvSpPr>
        <p:spPr>
          <a:xfrm>
            <a:off x="1698388" y="4740733"/>
            <a:ext cx="460390" cy="4432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
        <p:nvSpPr>
          <p:cNvPr id="196" name="Shape 196"/>
          <p:cNvSpPr/>
          <p:nvPr/>
        </p:nvSpPr>
        <p:spPr>
          <a:xfrm>
            <a:off x="1698388" y="5741048"/>
            <a:ext cx="460390" cy="4432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
        <p:nvSpPr>
          <p:cNvPr id="197" name="Shape 197"/>
          <p:cNvSpPr/>
          <p:nvPr/>
        </p:nvSpPr>
        <p:spPr>
          <a:xfrm>
            <a:off x="1698388" y="6690563"/>
            <a:ext cx="460390" cy="4432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
        <p:nvSpPr>
          <p:cNvPr id="198" name="Shape 198"/>
          <p:cNvSpPr/>
          <p:nvPr/>
        </p:nvSpPr>
        <p:spPr>
          <a:xfrm>
            <a:off x="1698388" y="7640079"/>
            <a:ext cx="460390" cy="4432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lvl="0">
              <a:defRPr sz="1800"/>
            </a:pPr>
            <a:r>
              <a:rPr sz="8000"/>
              <a:t>Topics</a:t>
            </a:r>
          </a:p>
        </p:txBody>
      </p:sp>
      <p:sp>
        <p:nvSpPr>
          <p:cNvPr id="40" name="Shape 40"/>
          <p:cNvSpPr/>
          <p:nvPr>
            <p:ph type="body" idx="1"/>
          </p:nvPr>
        </p:nvSpPr>
        <p:spPr>
          <a:prstGeom prst="rect">
            <a:avLst/>
          </a:prstGeom>
        </p:spPr>
        <p:txBody>
          <a:bodyPr/>
          <a:lstStyle/>
          <a:p>
            <a:pPr lvl="0">
              <a:defRPr sz="1800"/>
            </a:pPr>
            <a:r>
              <a:rPr sz="3600"/>
              <a:t>Use Case: Web, Mobile and Social Applications</a:t>
            </a:r>
            <a:endParaRPr sz="3600"/>
          </a:p>
          <a:p>
            <a:pPr lvl="0">
              <a:defRPr sz="1800"/>
            </a:pPr>
            <a:r>
              <a:rPr sz="3600"/>
              <a:t>Traditional VS Amazon Web Services</a:t>
            </a:r>
            <a:endParaRPr sz="3600"/>
          </a:p>
          <a:p>
            <a:pPr lvl="0">
              <a:defRPr sz="1800"/>
            </a:pPr>
            <a:r>
              <a:rPr sz="3600"/>
              <a:t>Web Architecture, Security Groups, Route 53, Elastic Load Balancer, Database, and Availability Zones.</a:t>
            </a:r>
            <a:endParaRPr sz="3600"/>
          </a:p>
          <a:p>
            <a:pPr lvl="0">
              <a:defRPr sz="1800"/>
            </a:pPr>
            <a:r>
              <a:rPr sz="3600"/>
              <a:t>More Use Cases</a:t>
            </a:r>
            <a:endParaRPr sz="3600"/>
          </a:p>
          <a:p>
            <a:pPr lvl="0">
              <a:defRPr sz="1800"/>
            </a:pPr>
            <a:r>
              <a:rPr sz="3600"/>
              <a:t>AWS Products and Services Reviews.</a:t>
            </a:r>
          </a:p>
        </p:txBody>
      </p:sp>
      <p:sp>
        <p:nvSpPr>
          <p:cNvPr id="41" name="Shape 4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pPr lvl="0">
              <a:defRPr sz="1800"/>
            </a:pPr>
            <a:r>
              <a:rPr sz="8000"/>
              <a:t>Reviews</a:t>
            </a:r>
          </a:p>
        </p:txBody>
      </p:sp>
      <p:sp>
        <p:nvSpPr>
          <p:cNvPr id="203" name="Shape 203"/>
          <p:cNvSpPr/>
          <p:nvPr>
            <p:ph type="body" idx="1"/>
          </p:nvPr>
        </p:nvSpPr>
        <p:spPr>
          <a:xfrm>
            <a:off x="952500" y="2609850"/>
            <a:ext cx="11099800" cy="6286500"/>
          </a:xfrm>
          <a:prstGeom prst="rect">
            <a:avLst/>
          </a:prstGeom>
        </p:spPr>
        <p:txBody>
          <a:bodyPr/>
          <a:lstStyle/>
          <a:p>
            <a:pPr lvl="0" marL="482599" indent="-482599" defTabSz="443991">
              <a:spcBef>
                <a:spcPts val="3100"/>
              </a:spcBef>
              <a:buSzPct val="100000"/>
              <a:buAutoNum type="arabicPeriod" startAt="2"/>
              <a:defRPr sz="1800"/>
            </a:pPr>
            <a:r>
              <a:rPr sz="3116"/>
              <a:t>What does an AWS Region consist of?</a:t>
            </a:r>
            <a:endParaRPr sz="3116"/>
          </a:p>
          <a:p>
            <a:pPr lvl="7" marL="0" indent="1216152" defTabSz="443991">
              <a:spcBef>
                <a:spcPts val="2500"/>
              </a:spcBef>
              <a:buSzTx/>
              <a:buNone/>
              <a:defRPr sz="1800"/>
            </a:pPr>
            <a:r>
              <a:rPr sz="2660"/>
              <a:t>A console that gives you a quick, global picture of your cloud computing environment.</a:t>
            </a:r>
            <a:endParaRPr sz="2660"/>
          </a:p>
          <a:p>
            <a:pPr lvl="7" marL="0" indent="1216152" defTabSz="443991">
              <a:spcBef>
                <a:spcPts val="2500"/>
              </a:spcBef>
              <a:buSzTx/>
              <a:buNone/>
              <a:defRPr sz="1800"/>
            </a:pPr>
            <a:r>
              <a:rPr sz="2660"/>
              <a:t>A collection of databases that can only be accessed from a specific geographic region.</a:t>
            </a:r>
            <a:endParaRPr sz="2660"/>
          </a:p>
          <a:p>
            <a:pPr lvl="7" marL="0" indent="1216152" defTabSz="443991">
              <a:spcBef>
                <a:spcPts val="2500"/>
              </a:spcBef>
              <a:buSzTx/>
              <a:buNone/>
              <a:defRPr sz="1800"/>
            </a:pPr>
            <a:r>
              <a:rPr sz="2660"/>
              <a:t>An independent collection of AWS computing resources on a defined geography.</a:t>
            </a:r>
            <a:endParaRPr sz="2660"/>
          </a:p>
          <a:p>
            <a:pPr lvl="7" marL="0" indent="1216152" defTabSz="443991">
              <a:spcBef>
                <a:spcPts val="2500"/>
              </a:spcBef>
              <a:buSzTx/>
              <a:buNone/>
              <a:defRPr sz="1800"/>
            </a:pPr>
            <a:r>
              <a:rPr sz="2660"/>
              <a:t>District locations within a geographic area designed to automatically replicate and backup data.</a:t>
            </a:r>
            <a:endParaRPr sz="2660"/>
          </a:p>
          <a:p>
            <a:pPr lvl="7" marL="0" indent="1216152" defTabSz="443991">
              <a:spcBef>
                <a:spcPts val="2500"/>
              </a:spcBef>
              <a:buSzTx/>
              <a:buNone/>
              <a:defRPr sz="1800"/>
            </a:pPr>
            <a:r>
              <a:rPr sz="2660"/>
              <a:t>Content distribution network, which is used to distribute content to users.</a:t>
            </a:r>
          </a:p>
        </p:txBody>
      </p:sp>
      <p:sp>
        <p:nvSpPr>
          <p:cNvPr id="204" name="Shape 20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05" name="Shape 205"/>
          <p:cNvSpPr/>
          <p:nvPr/>
        </p:nvSpPr>
        <p:spPr>
          <a:xfrm>
            <a:off x="1698388" y="3485107"/>
            <a:ext cx="460390" cy="4432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
        <p:nvSpPr>
          <p:cNvPr id="206" name="Shape 206"/>
          <p:cNvSpPr/>
          <p:nvPr/>
        </p:nvSpPr>
        <p:spPr>
          <a:xfrm>
            <a:off x="1698388" y="4655171"/>
            <a:ext cx="460390" cy="4432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
        <p:nvSpPr>
          <p:cNvPr id="207" name="Shape 207"/>
          <p:cNvSpPr/>
          <p:nvPr/>
        </p:nvSpPr>
        <p:spPr>
          <a:xfrm>
            <a:off x="1698388" y="5755384"/>
            <a:ext cx="460390" cy="4432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
        <p:nvSpPr>
          <p:cNvPr id="208" name="Shape 208"/>
          <p:cNvSpPr/>
          <p:nvPr/>
        </p:nvSpPr>
        <p:spPr>
          <a:xfrm>
            <a:off x="1698388" y="6884173"/>
            <a:ext cx="460390" cy="4432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
        <p:nvSpPr>
          <p:cNvPr id="209" name="Shape 209"/>
          <p:cNvSpPr/>
          <p:nvPr/>
        </p:nvSpPr>
        <p:spPr>
          <a:xfrm>
            <a:off x="1698388" y="8012962"/>
            <a:ext cx="460390" cy="44325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p:nvPr>
        </p:nvSpPr>
        <p:spPr>
          <a:prstGeom prst="rect">
            <a:avLst/>
          </a:prstGeom>
        </p:spPr>
        <p:txBody>
          <a:bodyPr/>
          <a:lstStyle/>
          <a:p>
            <a:pPr lvl="0">
              <a:defRPr sz="1800"/>
            </a:pPr>
            <a:r>
              <a:rPr sz="8000"/>
              <a:t>Reviews</a:t>
            </a:r>
          </a:p>
        </p:txBody>
      </p:sp>
      <p:sp>
        <p:nvSpPr>
          <p:cNvPr id="214" name="Shape 214"/>
          <p:cNvSpPr/>
          <p:nvPr>
            <p:ph type="body" idx="1"/>
          </p:nvPr>
        </p:nvSpPr>
        <p:spPr>
          <a:xfrm>
            <a:off x="952500" y="2609850"/>
            <a:ext cx="11099800" cy="6286500"/>
          </a:xfrm>
          <a:prstGeom prst="rect">
            <a:avLst/>
          </a:prstGeom>
        </p:spPr>
        <p:txBody>
          <a:bodyPr/>
          <a:lstStyle/>
          <a:p>
            <a:pPr lvl="0" marL="634999" indent="-634999">
              <a:buSzPct val="100000"/>
              <a:buAutoNum type="arabicPeriod" startAt="3"/>
              <a:defRPr sz="1800"/>
            </a:pPr>
            <a:r>
              <a:rPr sz="3500"/>
              <a:t>Which of the following are Database services? (Select all that apply.)</a:t>
            </a:r>
            <a:endParaRPr sz="3500"/>
          </a:p>
          <a:p>
            <a:pPr lvl="7" marL="0" indent="1600200">
              <a:spcBef>
                <a:spcPts val="3400"/>
              </a:spcBef>
              <a:buSzTx/>
              <a:buNone/>
              <a:defRPr sz="1800"/>
            </a:pPr>
            <a:r>
              <a:rPr sz="3500"/>
              <a:t>Amazon Relational Database Service</a:t>
            </a:r>
            <a:endParaRPr sz="3500"/>
          </a:p>
          <a:p>
            <a:pPr lvl="7" marL="0" indent="1600200">
              <a:spcBef>
                <a:spcPts val="3400"/>
              </a:spcBef>
              <a:buSzTx/>
              <a:buNone/>
              <a:defRPr sz="1800"/>
            </a:pPr>
            <a:r>
              <a:rPr sz="3500"/>
              <a:t>Amazon NoSQL</a:t>
            </a:r>
            <a:endParaRPr sz="3500"/>
          </a:p>
          <a:p>
            <a:pPr lvl="7" marL="0" indent="1600200">
              <a:spcBef>
                <a:spcPts val="3400"/>
              </a:spcBef>
              <a:buSzTx/>
              <a:buNone/>
              <a:defRPr sz="1800"/>
            </a:pPr>
            <a:r>
              <a:rPr sz="3500"/>
              <a:t>Amazon DynamoDB</a:t>
            </a:r>
            <a:endParaRPr sz="3500"/>
          </a:p>
          <a:p>
            <a:pPr lvl="7" marL="0" indent="1600200">
              <a:spcBef>
                <a:spcPts val="3400"/>
              </a:spcBef>
              <a:buSzTx/>
              <a:buNone/>
              <a:defRPr sz="1800"/>
            </a:pPr>
            <a:r>
              <a:rPr sz="3500"/>
              <a:t>Amazon Redshift</a:t>
            </a:r>
            <a:endParaRPr sz="3500"/>
          </a:p>
          <a:p>
            <a:pPr lvl="7" marL="0" indent="1600200">
              <a:spcBef>
                <a:spcPts val="3400"/>
              </a:spcBef>
              <a:buSzTx/>
              <a:buNone/>
              <a:defRPr sz="1800"/>
            </a:pPr>
            <a:r>
              <a:rPr sz="3500"/>
              <a:t>None of the above</a:t>
            </a:r>
          </a:p>
        </p:txBody>
      </p:sp>
      <p:sp>
        <p:nvSpPr>
          <p:cNvPr id="215" name="Shape 2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16" name="Shape 216"/>
          <p:cNvSpPr/>
          <p:nvPr/>
        </p:nvSpPr>
        <p:spPr>
          <a:xfrm>
            <a:off x="1796934" y="4220304"/>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17" name="Shape 217"/>
          <p:cNvSpPr/>
          <p:nvPr/>
        </p:nvSpPr>
        <p:spPr>
          <a:xfrm>
            <a:off x="1796934" y="5183111"/>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18" name="Shape 218"/>
          <p:cNvSpPr/>
          <p:nvPr/>
        </p:nvSpPr>
        <p:spPr>
          <a:xfrm>
            <a:off x="1796934" y="6145918"/>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19" name="Shape 219"/>
          <p:cNvSpPr/>
          <p:nvPr/>
        </p:nvSpPr>
        <p:spPr>
          <a:xfrm>
            <a:off x="1796934" y="7108725"/>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20" name="Shape 220"/>
          <p:cNvSpPr/>
          <p:nvPr/>
        </p:nvSpPr>
        <p:spPr>
          <a:xfrm>
            <a:off x="1796934" y="8071532"/>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pPr lvl="0">
              <a:defRPr sz="1800"/>
            </a:pPr>
            <a:r>
              <a:rPr sz="8000"/>
              <a:t>Reviews</a:t>
            </a:r>
          </a:p>
        </p:txBody>
      </p:sp>
      <p:sp>
        <p:nvSpPr>
          <p:cNvPr id="225" name="Shape 225"/>
          <p:cNvSpPr/>
          <p:nvPr>
            <p:ph type="body" idx="1"/>
          </p:nvPr>
        </p:nvSpPr>
        <p:spPr>
          <a:xfrm>
            <a:off x="952500" y="2609850"/>
            <a:ext cx="11099800" cy="6286500"/>
          </a:xfrm>
          <a:prstGeom prst="rect">
            <a:avLst/>
          </a:prstGeom>
        </p:spPr>
        <p:txBody>
          <a:bodyPr/>
          <a:lstStyle/>
          <a:p>
            <a:pPr lvl="0" marL="552449" indent="-552449" defTabSz="508254">
              <a:spcBef>
                <a:spcPts val="3600"/>
              </a:spcBef>
              <a:buSzPct val="100000"/>
              <a:buAutoNum type="arabicPeriod" startAt="4"/>
              <a:defRPr sz="1800"/>
            </a:pPr>
            <a:r>
              <a:rPr sz="3567"/>
              <a:t>Which statement best describes Availability Zones?</a:t>
            </a:r>
            <a:endParaRPr sz="3567"/>
          </a:p>
          <a:p>
            <a:pPr lvl="7" marL="0" indent="1392174" defTabSz="508254">
              <a:spcBef>
                <a:spcPts val="2900"/>
              </a:spcBef>
              <a:buSzTx/>
              <a:buNone/>
              <a:defRPr sz="1800"/>
            </a:pPr>
            <a:r>
              <a:rPr sz="3045"/>
              <a:t>Content distribution network which is used to distribute content to users</a:t>
            </a:r>
            <a:endParaRPr sz="3045"/>
          </a:p>
          <a:p>
            <a:pPr lvl="7" marL="0" indent="1392174" defTabSz="508254">
              <a:spcBef>
                <a:spcPts val="2900"/>
              </a:spcBef>
              <a:buSzTx/>
              <a:buNone/>
              <a:defRPr sz="1800"/>
            </a:pPr>
            <a:r>
              <a:rPr sz="3045"/>
              <a:t>District locations within and AWS Region that are engineered to be isolated from failures or low latency.</a:t>
            </a:r>
            <a:endParaRPr sz="3045"/>
          </a:p>
          <a:p>
            <a:pPr lvl="7" marL="0" indent="1392174" defTabSz="508254">
              <a:spcBef>
                <a:spcPts val="2900"/>
              </a:spcBef>
              <a:buSzTx/>
              <a:buNone/>
              <a:defRPr sz="1800"/>
            </a:pPr>
            <a:r>
              <a:rPr sz="3045"/>
              <a:t>A restricted area designed specifically for creating Virtual Private Clouds.</a:t>
            </a:r>
            <a:endParaRPr sz="3045"/>
          </a:p>
          <a:p>
            <a:pPr lvl="7" marL="0" indent="1392174" defTabSz="508254">
              <a:spcBef>
                <a:spcPts val="2900"/>
              </a:spcBef>
              <a:buSzTx/>
              <a:buNone/>
              <a:defRPr sz="1800"/>
            </a:pPr>
            <a:r>
              <a:rPr sz="3045"/>
              <a:t>Two zones containing compute resources that are designed to maintain synchronised copies of data between each other.</a:t>
            </a:r>
          </a:p>
        </p:txBody>
      </p:sp>
      <p:sp>
        <p:nvSpPr>
          <p:cNvPr id="226" name="Shape 22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27" name="Shape 227"/>
          <p:cNvSpPr/>
          <p:nvPr/>
        </p:nvSpPr>
        <p:spPr>
          <a:xfrm>
            <a:off x="1698388" y="3679553"/>
            <a:ext cx="460390" cy="4432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
        <p:nvSpPr>
          <p:cNvPr id="228" name="Shape 228"/>
          <p:cNvSpPr/>
          <p:nvPr/>
        </p:nvSpPr>
        <p:spPr>
          <a:xfrm>
            <a:off x="1698388" y="4966620"/>
            <a:ext cx="460390" cy="44325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
        <p:nvSpPr>
          <p:cNvPr id="229" name="Shape 229"/>
          <p:cNvSpPr/>
          <p:nvPr/>
        </p:nvSpPr>
        <p:spPr>
          <a:xfrm>
            <a:off x="1698388" y="6228286"/>
            <a:ext cx="460390" cy="4432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
        <p:nvSpPr>
          <p:cNvPr id="230" name="Shape 230"/>
          <p:cNvSpPr/>
          <p:nvPr/>
        </p:nvSpPr>
        <p:spPr>
          <a:xfrm>
            <a:off x="1698388" y="7464552"/>
            <a:ext cx="460390" cy="44325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title"/>
          </p:nvPr>
        </p:nvSpPr>
        <p:spPr>
          <a:prstGeom prst="rect">
            <a:avLst/>
          </a:prstGeom>
        </p:spPr>
        <p:txBody>
          <a:bodyPr/>
          <a:lstStyle/>
          <a:p>
            <a:pPr lvl="0">
              <a:defRPr sz="1800"/>
            </a:pPr>
            <a:r>
              <a:rPr sz="8000"/>
              <a:t>Reviews</a:t>
            </a:r>
          </a:p>
        </p:txBody>
      </p:sp>
      <p:sp>
        <p:nvSpPr>
          <p:cNvPr id="235" name="Shape 235"/>
          <p:cNvSpPr/>
          <p:nvPr>
            <p:ph type="body" idx="1"/>
          </p:nvPr>
        </p:nvSpPr>
        <p:spPr>
          <a:xfrm>
            <a:off x="952500" y="2609850"/>
            <a:ext cx="11099800" cy="6286500"/>
          </a:xfrm>
          <a:prstGeom prst="rect">
            <a:avLst/>
          </a:prstGeom>
        </p:spPr>
        <p:txBody>
          <a:bodyPr/>
          <a:lstStyle/>
          <a:p>
            <a:pPr lvl="0" marL="634999" indent="-634999">
              <a:buSzPct val="100000"/>
              <a:buAutoNum type="arabicPeriod" startAt="5"/>
              <a:defRPr sz="1800"/>
            </a:pPr>
            <a:r>
              <a:rPr sz="3500"/>
              <a:t>Which of the following are Networking services? (Select all that apply.)</a:t>
            </a:r>
            <a:endParaRPr sz="3500"/>
          </a:p>
          <a:p>
            <a:pPr lvl="7" marL="0" indent="1600200">
              <a:spcBef>
                <a:spcPts val="3400"/>
              </a:spcBef>
              <a:buSzTx/>
              <a:buNone/>
              <a:defRPr sz="1800"/>
            </a:pPr>
            <a:r>
              <a:rPr sz="3500"/>
              <a:t>Amazon Route 53</a:t>
            </a:r>
            <a:endParaRPr sz="3500"/>
          </a:p>
          <a:p>
            <a:pPr lvl="7" marL="0" indent="1600200">
              <a:spcBef>
                <a:spcPts val="3400"/>
              </a:spcBef>
              <a:buSzTx/>
              <a:buNone/>
              <a:defRPr sz="1800"/>
            </a:pPr>
            <a:r>
              <a:rPr sz="3500"/>
              <a:t>Amazon CIDR</a:t>
            </a:r>
            <a:endParaRPr sz="3500"/>
          </a:p>
          <a:p>
            <a:pPr lvl="7" marL="0" indent="1600200">
              <a:spcBef>
                <a:spcPts val="3400"/>
              </a:spcBef>
              <a:buSzTx/>
              <a:buNone/>
              <a:defRPr sz="1800"/>
            </a:pPr>
            <a:r>
              <a:rPr sz="3500"/>
              <a:t>Amazon Virtual Private Cloud</a:t>
            </a:r>
            <a:endParaRPr sz="3500"/>
          </a:p>
          <a:p>
            <a:pPr lvl="7" marL="0" indent="1600200">
              <a:spcBef>
                <a:spcPts val="3400"/>
              </a:spcBef>
              <a:buSzTx/>
              <a:buNone/>
              <a:defRPr sz="1800"/>
            </a:pPr>
            <a:r>
              <a:rPr sz="3500"/>
              <a:t>Amazon Firewall</a:t>
            </a:r>
            <a:endParaRPr sz="3500"/>
          </a:p>
          <a:p>
            <a:pPr lvl="7" marL="0" indent="1600200">
              <a:spcBef>
                <a:spcPts val="3400"/>
              </a:spcBef>
              <a:buSzTx/>
              <a:buNone/>
              <a:defRPr sz="1800"/>
            </a:pPr>
            <a:r>
              <a:rPr sz="3500"/>
              <a:t>Amazon CloudFront</a:t>
            </a:r>
          </a:p>
        </p:txBody>
      </p:sp>
      <p:sp>
        <p:nvSpPr>
          <p:cNvPr id="236" name="Shape 23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37" name="Shape 237"/>
          <p:cNvSpPr/>
          <p:nvPr/>
        </p:nvSpPr>
        <p:spPr>
          <a:xfrm>
            <a:off x="1796934" y="4220304"/>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38" name="Shape 238"/>
          <p:cNvSpPr/>
          <p:nvPr/>
        </p:nvSpPr>
        <p:spPr>
          <a:xfrm>
            <a:off x="1796934" y="5183111"/>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39" name="Shape 239"/>
          <p:cNvSpPr/>
          <p:nvPr/>
        </p:nvSpPr>
        <p:spPr>
          <a:xfrm>
            <a:off x="1796934" y="6145918"/>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40" name="Shape 240"/>
          <p:cNvSpPr/>
          <p:nvPr/>
        </p:nvSpPr>
        <p:spPr>
          <a:xfrm>
            <a:off x="1796934" y="7108725"/>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41" name="Shape 241"/>
          <p:cNvSpPr/>
          <p:nvPr/>
        </p:nvSpPr>
        <p:spPr>
          <a:xfrm>
            <a:off x="1796934" y="8071532"/>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title"/>
          </p:nvPr>
        </p:nvSpPr>
        <p:spPr>
          <a:prstGeom prst="rect">
            <a:avLst/>
          </a:prstGeom>
        </p:spPr>
        <p:txBody>
          <a:bodyPr/>
          <a:lstStyle/>
          <a:p>
            <a:pPr lvl="0">
              <a:defRPr sz="1800"/>
            </a:pPr>
            <a:r>
              <a:rPr sz="8000"/>
              <a:t>Reviews</a:t>
            </a:r>
          </a:p>
        </p:txBody>
      </p:sp>
      <p:sp>
        <p:nvSpPr>
          <p:cNvPr id="246" name="Shape 246"/>
          <p:cNvSpPr/>
          <p:nvPr>
            <p:ph type="body" idx="1"/>
          </p:nvPr>
        </p:nvSpPr>
        <p:spPr>
          <a:xfrm>
            <a:off x="952500" y="2609850"/>
            <a:ext cx="11099800" cy="6286500"/>
          </a:xfrm>
          <a:prstGeom prst="rect">
            <a:avLst/>
          </a:prstGeom>
        </p:spPr>
        <p:txBody>
          <a:bodyPr/>
          <a:lstStyle/>
          <a:p>
            <a:pPr lvl="0" marL="634999" indent="-634999">
              <a:buSzPct val="100000"/>
              <a:buAutoNum type="arabicPeriod" startAt="6"/>
              <a:defRPr sz="1800"/>
            </a:pPr>
            <a:r>
              <a:rPr sz="3500"/>
              <a:t>Which of the following are Compute services? (Select all that apply.)</a:t>
            </a:r>
            <a:endParaRPr sz="3500"/>
          </a:p>
          <a:p>
            <a:pPr lvl="7" marL="0" indent="1600200">
              <a:spcBef>
                <a:spcPts val="3400"/>
              </a:spcBef>
              <a:buSzTx/>
              <a:buNone/>
              <a:defRPr sz="1800"/>
            </a:pPr>
            <a:r>
              <a:rPr sz="3500"/>
              <a:t>Amazon Elastic Compute Cloud</a:t>
            </a:r>
            <a:endParaRPr sz="3500"/>
          </a:p>
          <a:p>
            <a:pPr lvl="7" marL="0" indent="1600200">
              <a:spcBef>
                <a:spcPts val="3400"/>
              </a:spcBef>
              <a:buSzTx/>
              <a:buNone/>
              <a:defRPr sz="1800"/>
            </a:pPr>
            <a:r>
              <a:rPr sz="3500"/>
              <a:t>Amazon Big Data Processing</a:t>
            </a:r>
            <a:endParaRPr sz="3500"/>
          </a:p>
          <a:p>
            <a:pPr lvl="7" marL="0" indent="1600200">
              <a:spcBef>
                <a:spcPts val="3400"/>
              </a:spcBef>
              <a:buSzTx/>
              <a:buNone/>
              <a:defRPr sz="1800"/>
            </a:pPr>
            <a:r>
              <a:rPr sz="3500"/>
              <a:t>Amazon Elastic Load Balancer</a:t>
            </a:r>
            <a:endParaRPr sz="3500"/>
          </a:p>
          <a:p>
            <a:pPr lvl="7" marL="0" indent="1600200">
              <a:spcBef>
                <a:spcPts val="3400"/>
              </a:spcBef>
              <a:buSzTx/>
              <a:buNone/>
              <a:defRPr sz="1800"/>
            </a:pPr>
            <a:r>
              <a:rPr sz="3500"/>
              <a:t>Amazon Desktop</a:t>
            </a:r>
            <a:endParaRPr sz="3500"/>
          </a:p>
          <a:p>
            <a:pPr lvl="7" marL="0" indent="1600200">
              <a:spcBef>
                <a:spcPts val="3400"/>
              </a:spcBef>
              <a:buSzTx/>
              <a:buNone/>
              <a:defRPr sz="1800"/>
            </a:pPr>
            <a:r>
              <a:rPr sz="3500"/>
              <a:t>Amazon Workspaces</a:t>
            </a:r>
          </a:p>
        </p:txBody>
      </p:sp>
      <p:sp>
        <p:nvSpPr>
          <p:cNvPr id="247" name="Shape 2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48" name="Shape 248"/>
          <p:cNvSpPr/>
          <p:nvPr/>
        </p:nvSpPr>
        <p:spPr>
          <a:xfrm>
            <a:off x="1796934" y="4220304"/>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49" name="Shape 249"/>
          <p:cNvSpPr/>
          <p:nvPr/>
        </p:nvSpPr>
        <p:spPr>
          <a:xfrm>
            <a:off x="1796934" y="5183111"/>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50" name="Shape 250"/>
          <p:cNvSpPr/>
          <p:nvPr/>
        </p:nvSpPr>
        <p:spPr>
          <a:xfrm>
            <a:off x="1796934" y="6145918"/>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51" name="Shape 251"/>
          <p:cNvSpPr/>
          <p:nvPr/>
        </p:nvSpPr>
        <p:spPr>
          <a:xfrm>
            <a:off x="1796934" y="7108725"/>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52" name="Shape 252"/>
          <p:cNvSpPr/>
          <p:nvPr/>
        </p:nvSpPr>
        <p:spPr>
          <a:xfrm>
            <a:off x="1796934" y="8071532"/>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lvl="0">
              <a:defRPr sz="1800"/>
            </a:pPr>
            <a:r>
              <a:rPr sz="8000"/>
              <a:t>Reviews</a:t>
            </a:r>
          </a:p>
        </p:txBody>
      </p:sp>
      <p:sp>
        <p:nvSpPr>
          <p:cNvPr id="257" name="Shape 257"/>
          <p:cNvSpPr/>
          <p:nvPr>
            <p:ph type="body" idx="1"/>
          </p:nvPr>
        </p:nvSpPr>
        <p:spPr>
          <a:xfrm>
            <a:off x="952500" y="2609850"/>
            <a:ext cx="11099800" cy="6286500"/>
          </a:xfrm>
          <a:prstGeom prst="rect">
            <a:avLst/>
          </a:prstGeom>
        </p:spPr>
        <p:txBody>
          <a:bodyPr/>
          <a:lstStyle/>
          <a:p>
            <a:pPr lvl="0" marL="571499" indent="-571499" defTabSz="525779">
              <a:spcBef>
                <a:spcPts val="3700"/>
              </a:spcBef>
              <a:buSzPct val="100000"/>
              <a:buAutoNum type="arabicPeriod" startAt="7"/>
              <a:defRPr sz="1800"/>
            </a:pPr>
            <a:r>
              <a:rPr sz="3150"/>
              <a:t>Which of the following are Application services? (Select all that apply.)</a:t>
            </a:r>
            <a:endParaRPr sz="3150"/>
          </a:p>
          <a:p>
            <a:pPr lvl="7" marL="0" indent="1440179" defTabSz="525779">
              <a:spcBef>
                <a:spcPts val="3000"/>
              </a:spcBef>
              <a:buSzTx/>
              <a:buNone/>
              <a:defRPr sz="1800"/>
            </a:pPr>
            <a:r>
              <a:rPr sz="3150"/>
              <a:t>Amazon Simple Application Services</a:t>
            </a:r>
            <a:endParaRPr sz="3150"/>
          </a:p>
          <a:p>
            <a:pPr lvl="7" marL="0" indent="1440179" defTabSz="525779">
              <a:spcBef>
                <a:spcPts val="3000"/>
              </a:spcBef>
              <a:buSzTx/>
              <a:buNone/>
              <a:defRPr sz="1800"/>
            </a:pPr>
            <a:r>
              <a:rPr sz="3150"/>
              <a:t>Amazon Simple Email Service</a:t>
            </a:r>
            <a:endParaRPr sz="3150"/>
          </a:p>
          <a:p>
            <a:pPr lvl="7" marL="0" indent="1440179" defTabSz="525779">
              <a:spcBef>
                <a:spcPts val="3000"/>
              </a:spcBef>
              <a:buSzTx/>
              <a:buNone/>
              <a:defRPr sz="1800"/>
            </a:pPr>
            <a:r>
              <a:rPr sz="3150"/>
              <a:t>Amazon Simple Queue Service</a:t>
            </a:r>
            <a:endParaRPr sz="3150"/>
          </a:p>
          <a:p>
            <a:pPr lvl="7" marL="0" indent="1440179" defTabSz="525779">
              <a:spcBef>
                <a:spcPts val="3000"/>
              </a:spcBef>
              <a:buSzTx/>
              <a:buNone/>
              <a:defRPr sz="1800"/>
            </a:pPr>
            <a:r>
              <a:rPr sz="3150"/>
              <a:t>Amazon API Service</a:t>
            </a:r>
            <a:endParaRPr sz="3150"/>
          </a:p>
          <a:p>
            <a:pPr lvl="7" marL="0" indent="1440179" defTabSz="525779">
              <a:spcBef>
                <a:spcPts val="3000"/>
              </a:spcBef>
              <a:buSzTx/>
              <a:buNone/>
              <a:defRPr sz="1800"/>
            </a:pPr>
            <a:r>
              <a:rPr sz="3150"/>
              <a:t>Amazon Workflow Service</a:t>
            </a:r>
            <a:endParaRPr sz="3150"/>
          </a:p>
          <a:p>
            <a:pPr lvl="7" marL="0" indent="1440179" defTabSz="525779">
              <a:spcBef>
                <a:spcPts val="3000"/>
              </a:spcBef>
              <a:buSzTx/>
              <a:buNone/>
              <a:defRPr sz="1800"/>
            </a:pPr>
            <a:r>
              <a:rPr sz="3150"/>
              <a:t>Amazon Transcoder</a:t>
            </a:r>
          </a:p>
        </p:txBody>
      </p:sp>
      <p:sp>
        <p:nvSpPr>
          <p:cNvPr id="258" name="Shape 2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59" name="Shape 259"/>
          <p:cNvSpPr/>
          <p:nvPr/>
        </p:nvSpPr>
        <p:spPr>
          <a:xfrm>
            <a:off x="1796934" y="3992218"/>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60" name="Shape 260"/>
          <p:cNvSpPr/>
          <p:nvPr/>
        </p:nvSpPr>
        <p:spPr>
          <a:xfrm>
            <a:off x="1796934" y="4882174"/>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61" name="Shape 261"/>
          <p:cNvSpPr/>
          <p:nvPr/>
        </p:nvSpPr>
        <p:spPr>
          <a:xfrm>
            <a:off x="1796934" y="5700940"/>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62" name="Shape 262"/>
          <p:cNvSpPr/>
          <p:nvPr/>
        </p:nvSpPr>
        <p:spPr>
          <a:xfrm>
            <a:off x="1796934" y="7409662"/>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63" name="Shape 263"/>
          <p:cNvSpPr/>
          <p:nvPr/>
        </p:nvSpPr>
        <p:spPr>
          <a:xfrm>
            <a:off x="1796934" y="8299618"/>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
        <p:nvSpPr>
          <p:cNvPr id="264" name="Shape 264"/>
          <p:cNvSpPr/>
          <p:nvPr/>
        </p:nvSpPr>
        <p:spPr>
          <a:xfrm>
            <a:off x="1796934" y="6519706"/>
            <a:ext cx="493307" cy="505146"/>
          </a:xfrm>
          <a:prstGeom prst="rect">
            <a:avLst/>
          </a:prstGeom>
          <a:ln w="63500">
            <a:solidFill>
              <a:srgbClr val="0365C0"/>
            </a:solidFill>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title"/>
          </p:nvPr>
        </p:nvSpPr>
        <p:spPr>
          <a:prstGeom prst="rect">
            <a:avLst/>
          </a:prstGeom>
        </p:spPr>
        <p:txBody>
          <a:bodyPr/>
          <a:lstStyle/>
          <a:p>
            <a:pPr lvl="0">
              <a:defRPr sz="1800"/>
            </a:pPr>
            <a:r>
              <a:rPr sz="8000"/>
              <a:t>Reviews</a:t>
            </a:r>
          </a:p>
        </p:txBody>
      </p:sp>
      <p:sp>
        <p:nvSpPr>
          <p:cNvPr id="269" name="Shape 269"/>
          <p:cNvSpPr/>
          <p:nvPr>
            <p:ph type="body" idx="1"/>
          </p:nvPr>
        </p:nvSpPr>
        <p:spPr>
          <a:xfrm>
            <a:off x="952500" y="2609850"/>
            <a:ext cx="11099800" cy="6286500"/>
          </a:xfrm>
          <a:prstGeom prst="rect">
            <a:avLst/>
          </a:prstGeom>
        </p:spPr>
        <p:txBody>
          <a:bodyPr/>
          <a:lstStyle/>
          <a:p>
            <a:pPr lvl="0" marL="634999" indent="-634999">
              <a:buSzPct val="100000"/>
              <a:buAutoNum type="arabicPeriod" startAt="8"/>
              <a:defRPr sz="1800"/>
            </a:pPr>
            <a:r>
              <a:rPr sz="3500"/>
              <a:t>With Cloud Computing, you provision the amount of resources you need. If you need more, you can easily case out. If you don’t need them, just turn them off and stop paying.</a:t>
            </a:r>
            <a:endParaRPr sz="3500"/>
          </a:p>
          <a:p>
            <a:pPr lvl="7" marL="0" indent="1600200">
              <a:spcBef>
                <a:spcPts val="3400"/>
              </a:spcBef>
              <a:buSzTx/>
              <a:buNone/>
              <a:defRPr sz="1800"/>
            </a:pPr>
            <a:r>
              <a:rPr sz="3500"/>
              <a:t>True</a:t>
            </a:r>
            <a:endParaRPr sz="3500"/>
          </a:p>
          <a:p>
            <a:pPr lvl="7" marL="0" indent="1600200">
              <a:spcBef>
                <a:spcPts val="3400"/>
              </a:spcBef>
              <a:buSzTx/>
              <a:buNone/>
              <a:defRPr sz="1800"/>
            </a:pPr>
            <a:r>
              <a:rPr sz="3500"/>
              <a:t>False</a:t>
            </a:r>
          </a:p>
        </p:txBody>
      </p:sp>
      <p:sp>
        <p:nvSpPr>
          <p:cNvPr id="270" name="Shape 27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271" name="Shape 271"/>
          <p:cNvSpPr/>
          <p:nvPr/>
        </p:nvSpPr>
        <p:spPr>
          <a:xfrm>
            <a:off x="1848857" y="5289053"/>
            <a:ext cx="460390" cy="44325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
        <p:nvSpPr>
          <p:cNvPr id="272" name="Shape 272"/>
          <p:cNvSpPr/>
          <p:nvPr/>
        </p:nvSpPr>
        <p:spPr>
          <a:xfrm>
            <a:off x="1848857" y="6254379"/>
            <a:ext cx="460390" cy="443258"/>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63500">
            <a:solidFill>
              <a:srgbClr val="0365C0"/>
            </a:solidFill>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 name="Shape 43"/>
          <p:cNvSpPr/>
          <p:nvPr>
            <p:ph type="title"/>
          </p:nvPr>
        </p:nvSpPr>
        <p:spPr>
          <a:prstGeom prst="rect">
            <a:avLst/>
          </a:prstGeom>
        </p:spPr>
        <p:txBody>
          <a:bodyPr/>
          <a:lstStyle>
            <a:lvl1pPr algn="l" defTabSz="560831">
              <a:defRPr sz="4800"/>
            </a:lvl1pPr>
            <a:lvl2pPr indent="219455" algn="l" defTabSz="560831">
              <a:defRPr sz="4800"/>
            </a:lvl2pPr>
          </a:lstStyle>
          <a:p>
            <a:pPr lvl="0">
              <a:defRPr sz="1800"/>
            </a:pPr>
            <a:r>
              <a:rPr sz="4800"/>
              <a:t>Use Case: </a:t>
            </a:r>
            <a:endParaRPr sz="4800"/>
          </a:p>
          <a:p>
            <a:pPr lvl="1">
              <a:defRPr sz="1800"/>
            </a:pPr>
            <a:r>
              <a:rPr sz="4800"/>
              <a:t>    Web, Mobile and Social Applications</a:t>
            </a:r>
          </a:p>
        </p:txBody>
      </p:sp>
      <p:sp>
        <p:nvSpPr>
          <p:cNvPr id="44" name="Shape 44"/>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45" name="Shape 45"/>
          <p:cNvSpPr/>
          <p:nvPr>
            <p:ph type="body" idx="1"/>
          </p:nvPr>
        </p:nvSpPr>
        <p:spPr>
          <a:xfrm>
            <a:off x="952500" y="2773054"/>
            <a:ext cx="11099800" cy="5374780"/>
          </a:xfrm>
          <a:prstGeom prst="rect">
            <a:avLst/>
          </a:prstGeom>
        </p:spPr>
        <p:txBody>
          <a:bodyPr/>
          <a:lstStyle/>
          <a:p>
            <a:pPr lvl="0" marL="391159" indent="-391159" defTabSz="514095">
              <a:spcBef>
                <a:spcPts val="3600"/>
              </a:spcBef>
              <a:defRPr sz="1800"/>
            </a:pPr>
            <a:r>
              <a:rPr sz="3168"/>
              <a:t>Whether you’re running for company’s website, hosting content management system, deploying social media apps, or just creating an internal Sharepoint site, hosting your website on AWS is fast, easy, and low cost.</a:t>
            </a:r>
            <a:endParaRPr sz="3168"/>
          </a:p>
          <a:p>
            <a:pPr lvl="1" marL="782319" indent="-391159" defTabSz="514095">
              <a:spcBef>
                <a:spcPts val="2800"/>
              </a:spcBef>
              <a:defRPr sz="1800"/>
            </a:pPr>
            <a:r>
              <a:rPr sz="2640"/>
              <a:t>Deploy an maintain applications that always run fast.</a:t>
            </a:r>
            <a:endParaRPr sz="2640"/>
          </a:p>
          <a:p>
            <a:pPr lvl="1" marL="782319" indent="-391159" defTabSz="514095">
              <a:spcBef>
                <a:spcPts val="1900"/>
              </a:spcBef>
              <a:defRPr sz="1800"/>
            </a:pPr>
            <a:r>
              <a:rPr sz="2640"/>
              <a:t>Meet demands of millions of new users.</a:t>
            </a:r>
            <a:endParaRPr sz="2640"/>
          </a:p>
          <a:p>
            <a:pPr lvl="1" marL="782319" indent="-391159" defTabSz="514095">
              <a:spcBef>
                <a:spcPts val="1900"/>
              </a:spcBef>
              <a:defRPr sz="1800"/>
            </a:pPr>
            <a:r>
              <a:rPr sz="2640"/>
              <a:t>Deploy 1000s of computing instances in minutes.</a:t>
            </a:r>
            <a:endParaRPr sz="2640"/>
          </a:p>
          <a:p>
            <a:pPr lvl="1" marL="782319" indent="-391159" defTabSz="514095">
              <a:spcBef>
                <a:spcPts val="1900"/>
              </a:spcBef>
              <a:defRPr sz="1800"/>
            </a:pPr>
            <a:r>
              <a:rPr sz="2640"/>
              <a:t>Compatible with all devices.</a:t>
            </a:r>
            <a:endParaRPr sz="2640"/>
          </a:p>
          <a:p>
            <a:pPr lvl="1" marL="782319" indent="-391159" defTabSz="514095">
              <a:spcBef>
                <a:spcPts val="1900"/>
              </a:spcBef>
              <a:defRPr sz="1800"/>
            </a:pPr>
            <a:r>
              <a:rPr sz="2640"/>
              <a:t>Platform agnostic.</a:t>
            </a:r>
          </a:p>
        </p:txBody>
      </p:sp>
      <p:pic>
        <p:nvPicPr>
          <p:cNvPr id="46" name="pasted-image.png"/>
          <p:cNvPicPr/>
          <p:nvPr/>
        </p:nvPicPr>
        <p:blipFill>
          <a:blip r:embed="rId2">
            <a:extLst/>
          </a:blip>
          <a:stretch>
            <a:fillRect/>
          </a:stretch>
        </p:blipFill>
        <p:spPr>
          <a:xfrm>
            <a:off x="8348735" y="6887419"/>
            <a:ext cx="4070242" cy="1971303"/>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lvl1pPr>
              <a:defRPr sz="6000"/>
            </a:lvl1pPr>
          </a:lstStyle>
          <a:p>
            <a:pPr lvl="0">
              <a:defRPr sz="1800"/>
            </a:pPr>
            <a:r>
              <a:rPr sz="6000"/>
              <a:t>Traditional Web Architecture</a:t>
            </a:r>
          </a:p>
        </p:txBody>
      </p:sp>
      <p:sp>
        <p:nvSpPr>
          <p:cNvPr id="49" name="Shape 49"/>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50" name="pasted-image-enhanced.jpeg"/>
          <p:cNvPicPr/>
          <p:nvPr/>
        </p:nvPicPr>
        <p:blipFill>
          <a:blip r:embed="rId2">
            <a:extLst/>
          </a:blip>
          <a:stretch>
            <a:fillRect/>
          </a:stretch>
        </p:blipFill>
        <p:spPr>
          <a:xfrm>
            <a:off x="4889325" y="3280619"/>
            <a:ext cx="3822701" cy="4229101"/>
          </a:xfrm>
          <a:prstGeom prst="rect">
            <a:avLst/>
          </a:prstGeom>
          <a:ln w="12700">
            <a:miter lim="400000"/>
          </a:ln>
        </p:spPr>
      </p:pic>
      <p:sp>
        <p:nvSpPr>
          <p:cNvPr id="51" name="Shape 51"/>
          <p:cNvSpPr/>
          <p:nvPr/>
        </p:nvSpPr>
        <p:spPr>
          <a:xfrm>
            <a:off x="669175" y="2726421"/>
            <a:ext cx="3822701"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3000"/>
              <a:t>Web Load Balancer</a:t>
            </a:r>
            <a:endParaRPr sz="3000"/>
          </a:p>
          <a:p>
            <a:pPr lvl="0" algn="l">
              <a:defRPr sz="1800"/>
            </a:pPr>
            <a:r>
              <a:rPr sz="2000"/>
              <a:t>Hardware or software solution to distribute traffic over we servers.</a:t>
            </a:r>
          </a:p>
        </p:txBody>
      </p:sp>
      <p:sp>
        <p:nvSpPr>
          <p:cNvPr id="52" name="Shape 52"/>
          <p:cNvSpPr/>
          <p:nvPr/>
        </p:nvSpPr>
        <p:spPr>
          <a:xfrm>
            <a:off x="669175" y="4292599"/>
            <a:ext cx="3822701"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3000"/>
              <a:t>Web Tier</a:t>
            </a:r>
            <a:endParaRPr sz="3000"/>
          </a:p>
          <a:p>
            <a:pPr lvl="0" algn="l">
              <a:defRPr sz="1800"/>
            </a:pPr>
            <a:r>
              <a:rPr sz="2000"/>
              <a:t>Fleet of machines handling HTTP requests.</a:t>
            </a:r>
          </a:p>
        </p:txBody>
      </p:sp>
      <p:sp>
        <p:nvSpPr>
          <p:cNvPr id="53" name="Shape 53"/>
          <p:cNvSpPr/>
          <p:nvPr/>
        </p:nvSpPr>
        <p:spPr>
          <a:xfrm>
            <a:off x="669175" y="5858778"/>
            <a:ext cx="3822701"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3000"/>
              <a:t>App Load Balancer</a:t>
            </a:r>
            <a:endParaRPr sz="3000"/>
          </a:p>
          <a:p>
            <a:pPr lvl="0" algn="l">
              <a:defRPr sz="1800"/>
            </a:pPr>
            <a:r>
              <a:rPr sz="2000"/>
              <a:t>Hardware or software solution to spread traffic over app servers</a:t>
            </a:r>
          </a:p>
        </p:txBody>
      </p:sp>
      <p:sp>
        <p:nvSpPr>
          <p:cNvPr id="54" name="Shape 54"/>
          <p:cNvSpPr/>
          <p:nvPr/>
        </p:nvSpPr>
        <p:spPr>
          <a:xfrm>
            <a:off x="669175" y="7424956"/>
            <a:ext cx="3822701"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3000"/>
              <a:t>Backend Firewall</a:t>
            </a:r>
            <a:endParaRPr sz="3000"/>
          </a:p>
          <a:p>
            <a:pPr lvl="0" algn="l">
              <a:defRPr sz="1800"/>
            </a:pPr>
            <a:r>
              <a:rPr sz="2000"/>
              <a:t>Limits access to application tied from web tier.</a:t>
            </a:r>
          </a:p>
        </p:txBody>
      </p:sp>
      <p:sp>
        <p:nvSpPr>
          <p:cNvPr id="55" name="Shape 55"/>
          <p:cNvSpPr/>
          <p:nvPr/>
        </p:nvSpPr>
        <p:spPr>
          <a:xfrm>
            <a:off x="8536416" y="2421621"/>
            <a:ext cx="3822701"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r">
              <a:defRPr sz="1800"/>
            </a:pPr>
            <a:r>
              <a:rPr sz="3000"/>
              <a:t>App Server Tier</a:t>
            </a:r>
            <a:endParaRPr sz="3000"/>
          </a:p>
          <a:p>
            <a:pPr lvl="0" algn="r">
              <a:defRPr sz="1800"/>
            </a:pPr>
            <a:r>
              <a:rPr sz="2000"/>
              <a:t>Fleet of machines handling application specific workloads, caching server machines can be implemented at this layers.</a:t>
            </a:r>
          </a:p>
        </p:txBody>
      </p:sp>
      <p:sp>
        <p:nvSpPr>
          <p:cNvPr id="56" name="Shape 56"/>
          <p:cNvSpPr/>
          <p:nvPr/>
        </p:nvSpPr>
        <p:spPr>
          <a:xfrm>
            <a:off x="8536416" y="4847089"/>
            <a:ext cx="3822701"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r">
              <a:defRPr sz="1800"/>
            </a:pPr>
            <a:r>
              <a:rPr sz="3000"/>
              <a:t>Data Tier</a:t>
            </a:r>
            <a:endParaRPr sz="3000"/>
          </a:p>
          <a:p>
            <a:pPr lvl="0" algn="r">
              <a:defRPr sz="1800"/>
            </a:pPr>
            <a:r>
              <a:rPr sz="2000"/>
              <a:t>Database server machines with master and local running separately. Network storage for static objects.</a:t>
            </a:r>
          </a:p>
        </p:txBody>
      </p:sp>
      <p:sp>
        <p:nvSpPr>
          <p:cNvPr id="57" name="Shape 57"/>
          <p:cNvSpPr/>
          <p:nvPr/>
        </p:nvSpPr>
        <p:spPr>
          <a:xfrm>
            <a:off x="8536416" y="7272556"/>
            <a:ext cx="3822701" cy="1473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r">
              <a:defRPr sz="1800"/>
            </a:pPr>
            <a:r>
              <a:rPr sz="3000"/>
              <a:t>Backend on Tapes</a:t>
            </a:r>
            <a:endParaRPr sz="3000"/>
          </a:p>
          <a:p>
            <a:pPr lvl="0" algn="r">
              <a:defRPr sz="1800"/>
            </a:pPr>
            <a:r>
              <a:rPr sz="2000"/>
              <a:t>Periodic backups stored on Tapes usually managed by 3</a:t>
            </a:r>
            <a:r>
              <a:rPr baseline="31999" sz="2000"/>
              <a:t>rd</a:t>
            </a:r>
            <a:r>
              <a:rPr sz="2000"/>
              <a:t> party at their site.</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 name="pasted-image.png"/>
          <p:cNvPicPr/>
          <p:nvPr/>
        </p:nvPicPr>
        <p:blipFill>
          <a:blip r:embed="rId2">
            <a:alphaModFix amt="16368"/>
            <a:extLst/>
          </a:blip>
          <a:stretch>
            <a:fillRect/>
          </a:stretch>
        </p:blipFill>
        <p:spPr>
          <a:xfrm>
            <a:off x="-1756401" y="-1390883"/>
            <a:ext cx="16311683" cy="12234882"/>
          </a:xfrm>
          <a:prstGeom prst="rect">
            <a:avLst/>
          </a:prstGeom>
          <a:ln w="12700">
            <a:miter lim="400000"/>
          </a:ln>
        </p:spPr>
      </p:pic>
      <p:sp>
        <p:nvSpPr>
          <p:cNvPr id="60" name="Shape 60"/>
          <p:cNvSpPr/>
          <p:nvPr>
            <p:ph type="title"/>
          </p:nvPr>
        </p:nvSpPr>
        <p:spPr>
          <a:prstGeom prst="rect">
            <a:avLst/>
          </a:prstGeom>
        </p:spPr>
        <p:txBody>
          <a:bodyPr/>
          <a:lstStyle/>
          <a:p>
            <a:pPr lvl="0">
              <a:defRPr sz="1800"/>
            </a:pPr>
            <a:r>
              <a:rPr sz="8000"/>
              <a:t>AWS Web Architecture</a:t>
            </a:r>
          </a:p>
        </p:txBody>
      </p:sp>
      <p:sp>
        <p:nvSpPr>
          <p:cNvPr id="61" name="Shape 6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62" name="pasted-image-enhanced.png"/>
          <p:cNvPicPr/>
          <p:nvPr/>
        </p:nvPicPr>
        <p:blipFill>
          <a:blip r:embed="rId3">
            <a:extLst/>
          </a:blip>
          <a:stretch>
            <a:fillRect/>
          </a:stretch>
        </p:blipFill>
        <p:spPr>
          <a:xfrm>
            <a:off x="3518471" y="3204518"/>
            <a:ext cx="5967858" cy="3915714"/>
          </a:xfrm>
          <a:prstGeom prst="rect">
            <a:avLst/>
          </a:prstGeom>
          <a:ln w="12700">
            <a:miter lim="400000"/>
          </a:ln>
        </p:spPr>
      </p:pic>
      <p:sp>
        <p:nvSpPr>
          <p:cNvPr id="63" name="Shape 63"/>
          <p:cNvSpPr/>
          <p:nvPr/>
        </p:nvSpPr>
        <p:spPr>
          <a:xfrm>
            <a:off x="594606" y="2674200"/>
            <a:ext cx="2767668" cy="12700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1900"/>
              <a:t>Amazon </a:t>
            </a:r>
            <a:r>
              <a:rPr sz="1900">
                <a:latin typeface="Helvetica"/>
                <a:ea typeface="Helvetica"/>
                <a:cs typeface="Helvetica"/>
                <a:sym typeface="Helvetica"/>
              </a:rPr>
              <a:t>EC2</a:t>
            </a:r>
            <a:r>
              <a:rPr sz="1900"/>
              <a:t> instances run the applications and web servers and belong to an security group.</a:t>
            </a:r>
          </a:p>
        </p:txBody>
      </p:sp>
      <p:sp>
        <p:nvSpPr>
          <p:cNvPr id="64" name="Shape 64"/>
          <p:cNvSpPr/>
          <p:nvPr/>
        </p:nvSpPr>
        <p:spPr>
          <a:xfrm>
            <a:off x="594606" y="4459551"/>
            <a:ext cx="2767668" cy="12700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1900"/>
              <a:t>The </a:t>
            </a:r>
            <a:r>
              <a:rPr sz="1900">
                <a:latin typeface="Helvetica"/>
                <a:ea typeface="Helvetica"/>
                <a:cs typeface="Helvetica"/>
                <a:sym typeface="Helvetica"/>
              </a:rPr>
              <a:t>Security Group</a:t>
            </a:r>
            <a:r>
              <a:rPr sz="1900"/>
              <a:t> acts as an exterior firewall for the Amazon EC2 instances. </a:t>
            </a:r>
          </a:p>
        </p:txBody>
      </p:sp>
      <p:sp>
        <p:nvSpPr>
          <p:cNvPr id="65" name="Shape 65"/>
          <p:cNvSpPr/>
          <p:nvPr/>
        </p:nvSpPr>
        <p:spPr>
          <a:xfrm>
            <a:off x="594606" y="6109258"/>
            <a:ext cx="2767668" cy="273050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l">
              <a:defRPr sz="1800"/>
            </a:pPr>
            <a:r>
              <a:rPr sz="1900"/>
              <a:t>An </a:t>
            </a:r>
            <a:r>
              <a:rPr sz="1900">
                <a:latin typeface="Helvetica"/>
                <a:ea typeface="Helvetica"/>
                <a:cs typeface="Helvetica"/>
                <a:sym typeface="Helvetica"/>
              </a:rPr>
              <a:t>Auto Scaling</a:t>
            </a:r>
            <a:r>
              <a:rPr sz="1900"/>
              <a:t> group is used to maintain Amazon EC2 instances. This Auto Scaling group spans over multiple Availability Zones to protect against potential failures if an AZ becomes unavailable. </a:t>
            </a:r>
          </a:p>
        </p:txBody>
      </p:sp>
      <p:sp>
        <p:nvSpPr>
          <p:cNvPr id="66" name="Shape 66"/>
          <p:cNvSpPr/>
          <p:nvPr/>
        </p:nvSpPr>
        <p:spPr>
          <a:xfrm>
            <a:off x="8829942" y="2663794"/>
            <a:ext cx="3703520" cy="15621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r">
              <a:defRPr sz="1800"/>
            </a:pPr>
            <a:r>
              <a:rPr sz="1900"/>
              <a:t>The </a:t>
            </a:r>
            <a:r>
              <a:rPr sz="1900">
                <a:latin typeface="Helvetica"/>
                <a:ea typeface="Helvetica"/>
                <a:cs typeface="Helvetica"/>
                <a:sym typeface="Helvetica"/>
              </a:rPr>
              <a:t>Elastic Load Balancer</a:t>
            </a:r>
            <a:r>
              <a:rPr sz="1900"/>
              <a:t> is associated with the Auto Scaling group to ensure the traffic is distributed evenly among the Amazon EC2 instances.  </a:t>
            </a:r>
          </a:p>
        </p:txBody>
      </p:sp>
      <p:sp>
        <p:nvSpPr>
          <p:cNvPr id="67" name="Shape 67"/>
          <p:cNvSpPr/>
          <p:nvPr/>
        </p:nvSpPr>
        <p:spPr>
          <a:xfrm>
            <a:off x="9642526" y="4541836"/>
            <a:ext cx="2896125" cy="214630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r">
              <a:defRPr sz="1800"/>
            </a:pPr>
            <a:r>
              <a:rPr sz="1900"/>
              <a:t>The database tier consists of </a:t>
            </a:r>
            <a:r>
              <a:rPr sz="1900">
                <a:latin typeface="Helvetica"/>
                <a:ea typeface="Helvetica"/>
                <a:cs typeface="Helvetica"/>
                <a:sym typeface="Helvetica"/>
              </a:rPr>
              <a:t>Amazon RDS </a:t>
            </a:r>
            <a:r>
              <a:rPr sz="1900"/>
              <a:t>database instances located in multiple AZs for failover protection. RDS provides automated backup to Amazon S3.</a:t>
            </a:r>
          </a:p>
        </p:txBody>
      </p:sp>
      <p:sp>
        <p:nvSpPr>
          <p:cNvPr id="68" name="Shape 68"/>
          <p:cNvSpPr/>
          <p:nvPr/>
        </p:nvSpPr>
        <p:spPr>
          <a:xfrm>
            <a:off x="8829941" y="6992272"/>
            <a:ext cx="3703521" cy="185420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gn="r">
              <a:defRPr sz="1800"/>
            </a:pPr>
            <a:r>
              <a:rPr sz="1900"/>
              <a:t>Users may be globally distributed or a lots of users may visit the site at one time, high volume static content is edge cached for better performance by </a:t>
            </a:r>
            <a:r>
              <a:rPr sz="1900">
                <a:latin typeface="Helvetica"/>
                <a:ea typeface="Helvetica"/>
                <a:cs typeface="Helvetica"/>
                <a:sym typeface="Helvetica"/>
              </a:rPr>
              <a:t>Amazon CloudFront</a:t>
            </a:r>
            <a:r>
              <a:rPr sz="1900"/>
              <a:t>.</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 name="Shape 70"/>
          <p:cNvSpPr/>
          <p:nvPr>
            <p:ph type="title"/>
          </p:nvPr>
        </p:nvSpPr>
        <p:spPr>
          <a:xfrm>
            <a:off x="952500" y="444500"/>
            <a:ext cx="11099800" cy="1819871"/>
          </a:xfrm>
          <a:prstGeom prst="rect">
            <a:avLst/>
          </a:prstGeom>
        </p:spPr>
        <p:txBody>
          <a:bodyPr/>
          <a:lstStyle/>
          <a:p>
            <a:pPr lvl="0" defTabSz="408940">
              <a:defRPr sz="1800"/>
            </a:pPr>
            <a:r>
              <a:rPr sz="5600"/>
              <a:t>Websites on AWS: </a:t>
            </a:r>
            <a:br>
              <a:rPr sz="5600"/>
            </a:br>
            <a:r>
              <a:rPr sz="5600"/>
              <a:t>Elasticity / On-Demand</a:t>
            </a:r>
          </a:p>
        </p:txBody>
      </p:sp>
      <p:sp>
        <p:nvSpPr>
          <p:cNvPr id="71" name="Shape 71"/>
          <p:cNvSpPr/>
          <p:nvPr>
            <p:ph type="body" idx="1"/>
          </p:nvPr>
        </p:nvSpPr>
        <p:spPr>
          <a:xfrm>
            <a:off x="952500" y="2603500"/>
            <a:ext cx="11099800" cy="1314121"/>
          </a:xfrm>
          <a:prstGeom prst="rect">
            <a:avLst/>
          </a:prstGeom>
        </p:spPr>
        <p:txBody>
          <a:bodyPr/>
          <a:lstStyle>
            <a:lvl1pPr marL="337820" indent="-337820" defTabSz="443991">
              <a:spcBef>
                <a:spcPts val="3100"/>
              </a:spcBef>
              <a:defRPr sz="2736"/>
            </a:lvl1pPr>
          </a:lstStyle>
          <a:p>
            <a:pPr lvl="0">
              <a:defRPr sz="1800"/>
            </a:pPr>
            <a:r>
              <a:rPr sz="2736"/>
              <a:t>The hardware costs of building out a traditional hosting environment for a production web application don’t stop with the production fleet.</a:t>
            </a:r>
          </a:p>
        </p:txBody>
      </p:sp>
      <p:sp>
        <p:nvSpPr>
          <p:cNvPr id="72" name="Shape 72"/>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73" name="Shape 73"/>
          <p:cNvSpPr/>
          <p:nvPr/>
        </p:nvSpPr>
        <p:spPr>
          <a:xfrm>
            <a:off x="1708397" y="4438305"/>
            <a:ext cx="2544207" cy="2575545"/>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defRPr sz="1800"/>
            </a:pPr>
            <a:r>
              <a:rPr sz="3200">
                <a:solidFill>
                  <a:srgbClr val="FFFFFF"/>
                </a:solidFill>
                <a:latin typeface="Helvetica"/>
                <a:ea typeface="Helvetica"/>
                <a:cs typeface="Helvetica"/>
                <a:sym typeface="Helvetica"/>
              </a:rPr>
              <a:t>Test</a:t>
            </a:r>
            <a:endParaRPr sz="3200">
              <a:solidFill>
                <a:srgbClr val="FFFFFF"/>
              </a:solidFill>
              <a:latin typeface="Helvetica"/>
              <a:ea typeface="Helvetica"/>
              <a:cs typeface="Helvetica"/>
              <a:sym typeface="Helvetica"/>
            </a:endParaRPr>
          </a:p>
          <a:p>
            <a:pPr lvl="0">
              <a:spcBef>
                <a:spcPts val="400"/>
              </a:spcBef>
              <a:defRPr sz="1800"/>
            </a:pPr>
            <a:r>
              <a:rPr sz="2200">
                <a:solidFill>
                  <a:srgbClr val="FFFFFF"/>
                </a:solidFill>
              </a:rPr>
              <a:t>In the AWS cloud, you can provision testing fleets only when you need them.</a:t>
            </a:r>
          </a:p>
        </p:txBody>
      </p:sp>
      <p:sp>
        <p:nvSpPr>
          <p:cNvPr id="74" name="Shape 74"/>
          <p:cNvSpPr/>
          <p:nvPr/>
        </p:nvSpPr>
        <p:spPr>
          <a:xfrm>
            <a:off x="5230297" y="4438305"/>
            <a:ext cx="2544206" cy="2575545"/>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defRPr sz="1800"/>
            </a:pPr>
            <a:r>
              <a:rPr sz="3200">
                <a:solidFill>
                  <a:srgbClr val="FFFFFF"/>
                </a:solidFill>
                <a:latin typeface="Helvetica"/>
                <a:ea typeface="Helvetica"/>
                <a:cs typeface="Helvetica"/>
                <a:sym typeface="Helvetica"/>
              </a:rPr>
              <a:t>Beta</a:t>
            </a:r>
            <a:endParaRPr sz="3200">
              <a:solidFill>
                <a:srgbClr val="FFFFFF"/>
              </a:solidFill>
              <a:latin typeface="Helvetica"/>
              <a:ea typeface="Helvetica"/>
              <a:cs typeface="Helvetica"/>
              <a:sym typeface="Helvetica"/>
            </a:endParaRPr>
          </a:p>
          <a:p>
            <a:pPr lvl="0">
              <a:spcBef>
                <a:spcPts val="400"/>
              </a:spcBef>
              <a:defRPr sz="1800"/>
            </a:pPr>
            <a:r>
              <a:rPr sz="2200">
                <a:solidFill>
                  <a:srgbClr val="FFFFFF"/>
                </a:solidFill>
              </a:rPr>
              <a:t>Simulate user traffic on the AWS cloud during load testing in a beta environment.</a:t>
            </a:r>
          </a:p>
        </p:txBody>
      </p:sp>
      <p:sp>
        <p:nvSpPr>
          <p:cNvPr id="75" name="Shape 75"/>
          <p:cNvSpPr/>
          <p:nvPr/>
        </p:nvSpPr>
        <p:spPr>
          <a:xfrm>
            <a:off x="8752196" y="4438305"/>
            <a:ext cx="2544207" cy="2575545"/>
          </a:xfrm>
          <a:prstGeom prst="rect">
            <a:avLst/>
          </a:prstGeom>
          <a:blipFill>
            <a:blip r:embed="rId2"/>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defRPr sz="1800"/>
            </a:pPr>
            <a:r>
              <a:rPr sz="2800">
                <a:solidFill>
                  <a:srgbClr val="FFFFFF"/>
                </a:solidFill>
                <a:latin typeface="Helvetica"/>
                <a:ea typeface="Helvetica"/>
                <a:cs typeface="Helvetica"/>
                <a:sym typeface="Helvetica"/>
              </a:rPr>
              <a:t>Pre-Production</a:t>
            </a:r>
            <a:endParaRPr sz="2800">
              <a:solidFill>
                <a:srgbClr val="FFFFFF"/>
              </a:solidFill>
              <a:latin typeface="Helvetica"/>
              <a:ea typeface="Helvetica"/>
              <a:cs typeface="Helvetica"/>
              <a:sym typeface="Helvetica"/>
            </a:endParaRPr>
          </a:p>
          <a:p>
            <a:pPr lvl="0">
              <a:spcBef>
                <a:spcPts val="400"/>
              </a:spcBef>
              <a:defRPr sz="1800"/>
            </a:pPr>
            <a:r>
              <a:rPr sz="2200">
                <a:solidFill>
                  <a:srgbClr val="FFFFFF"/>
                </a:solidFill>
              </a:rPr>
              <a:t>Use parallel fleets as a staging environment for a new production release.</a:t>
            </a:r>
          </a:p>
        </p:txBody>
      </p:sp>
      <p:sp>
        <p:nvSpPr>
          <p:cNvPr id="76" name="Shape 76"/>
          <p:cNvSpPr/>
          <p:nvPr/>
        </p:nvSpPr>
        <p:spPr>
          <a:xfrm>
            <a:off x="952500" y="7534533"/>
            <a:ext cx="11099800" cy="94161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342264" indent="-342264" algn="l" defTabSz="449833">
              <a:spcBef>
                <a:spcPts val="3200"/>
              </a:spcBef>
              <a:buSzPct val="75000"/>
              <a:buChar char="•"/>
              <a:defRPr sz="2772"/>
            </a:lvl1pPr>
          </a:lstStyle>
          <a:p>
            <a:pPr lvl="0">
              <a:defRPr sz="1800"/>
            </a:pPr>
            <a:r>
              <a:rPr sz="2772"/>
              <a:t>Quick switchover from current production to a new application version with little or no service outages.</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xfrm>
            <a:off x="952500" y="226354"/>
            <a:ext cx="11099800" cy="2159001"/>
          </a:xfrm>
          <a:prstGeom prst="rect">
            <a:avLst/>
          </a:prstGeom>
        </p:spPr>
        <p:txBody>
          <a:bodyPr/>
          <a:lstStyle/>
          <a:p>
            <a:pPr lvl="0">
              <a:defRPr sz="1800"/>
            </a:pPr>
            <a:r>
              <a:rPr sz="8000"/>
              <a:t>Security Groups</a:t>
            </a:r>
          </a:p>
        </p:txBody>
      </p:sp>
      <p:sp>
        <p:nvSpPr>
          <p:cNvPr id="79" name="Shape 79"/>
          <p:cNvSpPr/>
          <p:nvPr>
            <p:ph type="body" idx="1"/>
          </p:nvPr>
        </p:nvSpPr>
        <p:spPr>
          <a:xfrm>
            <a:off x="1258651" y="2614472"/>
            <a:ext cx="5722736" cy="2359235"/>
          </a:xfrm>
          <a:prstGeom prst="rect">
            <a:avLst/>
          </a:prstGeom>
        </p:spPr>
        <p:txBody>
          <a:bodyPr/>
          <a:lstStyle/>
          <a:p>
            <a:pPr lvl="0" marL="293370" indent="-293370" defTabSz="385572">
              <a:spcBef>
                <a:spcPts val="2700"/>
              </a:spcBef>
              <a:defRPr sz="1800"/>
            </a:pPr>
            <a:r>
              <a:rPr sz="2376">
                <a:latin typeface="Helvetica"/>
                <a:ea typeface="Helvetica"/>
                <a:cs typeface="Helvetica"/>
                <a:sym typeface="Helvetica"/>
              </a:rPr>
              <a:t>Traditional Web Infrastructure</a:t>
            </a:r>
            <a:br>
              <a:rPr sz="2376"/>
            </a:br>
            <a:r>
              <a:rPr sz="2376"/>
              <a:t>Firewall at the edge.</a:t>
            </a:r>
            <a:endParaRPr sz="2376"/>
          </a:p>
          <a:p>
            <a:pPr lvl="0" marL="293370" indent="-293370" defTabSz="385572">
              <a:spcBef>
                <a:spcPts val="2700"/>
              </a:spcBef>
              <a:defRPr sz="1800"/>
            </a:pPr>
            <a:r>
              <a:rPr sz="2376">
                <a:latin typeface="Helvetica"/>
                <a:ea typeface="Helvetica"/>
                <a:cs typeface="Helvetica"/>
                <a:sym typeface="Helvetica"/>
              </a:rPr>
              <a:t>AWS Web Infrastructure</a:t>
            </a:r>
            <a:br>
              <a:rPr sz="2376"/>
            </a:br>
            <a:r>
              <a:rPr sz="2376"/>
              <a:t>Security Groups - Security at the host level</a:t>
            </a:r>
          </a:p>
        </p:txBody>
      </p:sp>
      <p:sp>
        <p:nvSpPr>
          <p:cNvPr id="80" name="Shape 80"/>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81" name="pasted-image-enhanced.png"/>
          <p:cNvPicPr/>
          <p:nvPr/>
        </p:nvPicPr>
        <p:blipFill>
          <a:blip r:embed="rId2">
            <a:extLst/>
          </a:blip>
          <a:stretch>
            <a:fillRect/>
          </a:stretch>
        </p:blipFill>
        <p:spPr>
          <a:xfrm>
            <a:off x="7612999" y="2639343"/>
            <a:ext cx="4084547" cy="3937050"/>
          </a:xfrm>
          <a:prstGeom prst="rect">
            <a:avLst/>
          </a:prstGeom>
          <a:ln w="12700">
            <a:miter lim="400000"/>
          </a:ln>
        </p:spPr>
      </p:pic>
      <p:sp>
        <p:nvSpPr>
          <p:cNvPr id="82" name="Shape 82"/>
          <p:cNvSpPr/>
          <p:nvPr/>
        </p:nvSpPr>
        <p:spPr>
          <a:xfrm>
            <a:off x="1580035" y="5043269"/>
            <a:ext cx="5384113" cy="1768912"/>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defTabSz="368045">
              <a:spcBef>
                <a:spcPts val="2600"/>
              </a:spcBef>
              <a:defRPr sz="2268"/>
            </a:lvl1pPr>
          </a:lstStyle>
          <a:p>
            <a:pPr lvl="0">
              <a:defRPr sz="1800"/>
            </a:pPr>
            <a:r>
              <a:rPr sz="2268"/>
              <a:t>Security groups are analogous to an inbound network firewall, for which you specify the protocols. ports, and source IP ranges that are allowed to reach your EC2 instances.</a:t>
            </a:r>
          </a:p>
        </p:txBody>
      </p:sp>
      <p:pic>
        <p:nvPicPr>
          <p:cNvPr id="83" name="pasted-image-enhanced.png"/>
          <p:cNvPicPr/>
          <p:nvPr/>
        </p:nvPicPr>
        <p:blipFill>
          <a:blip r:embed="rId3">
            <a:extLst/>
          </a:blip>
          <a:stretch>
            <a:fillRect/>
          </a:stretch>
        </p:blipFill>
        <p:spPr>
          <a:xfrm>
            <a:off x="1535348" y="7202627"/>
            <a:ext cx="10210801" cy="1689101"/>
          </a:xfrm>
          <a:prstGeom prst="rect">
            <a:avLst/>
          </a:prstGeom>
          <a:ln w="12700">
            <a:miter lim="400000"/>
          </a:ln>
          <a:effectLst>
            <a:outerShdw sx="100000" sy="100000" kx="0" ky="0" algn="b" rotWithShape="0" blurRad="228600" dist="127000" dir="5400000">
              <a:srgbClr val="000000">
                <a:alpha val="12838"/>
              </a:srgbClr>
            </a:outerShdw>
          </a:effectLst>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5" name="22Route53-enhanced.png"/>
          <p:cNvPicPr/>
          <p:nvPr/>
        </p:nvPicPr>
        <p:blipFill>
          <a:blip r:embed="rId2">
            <a:extLst/>
          </a:blip>
          <a:stretch>
            <a:fillRect/>
          </a:stretch>
        </p:blipFill>
        <p:spPr>
          <a:xfrm>
            <a:off x="5670997" y="3946334"/>
            <a:ext cx="6780608" cy="4847818"/>
          </a:xfrm>
          <a:prstGeom prst="rect">
            <a:avLst/>
          </a:prstGeom>
          <a:ln w="12700">
            <a:miter lim="400000"/>
          </a:ln>
        </p:spPr>
      </p:pic>
      <p:sp>
        <p:nvSpPr>
          <p:cNvPr id="86" name="Shape 86"/>
          <p:cNvSpPr/>
          <p:nvPr>
            <p:ph type="title"/>
          </p:nvPr>
        </p:nvSpPr>
        <p:spPr>
          <a:xfrm>
            <a:off x="952500" y="444500"/>
            <a:ext cx="11099800" cy="1901395"/>
          </a:xfrm>
          <a:prstGeom prst="rect">
            <a:avLst/>
          </a:prstGeom>
        </p:spPr>
        <p:txBody>
          <a:bodyPr/>
          <a:lstStyle>
            <a:lvl1pPr defTabSz="426466">
              <a:defRPr sz="5840"/>
            </a:lvl1pPr>
          </a:lstStyle>
          <a:p>
            <a:pPr lvl="0">
              <a:defRPr sz="1800"/>
            </a:pPr>
            <a:r>
              <a:rPr sz="5840"/>
              <a:t>Manage Public DNS with Amazon Route 53</a:t>
            </a:r>
          </a:p>
        </p:txBody>
      </p:sp>
      <p:sp>
        <p:nvSpPr>
          <p:cNvPr id="87" name="Shape 87"/>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88" name="Shape 88"/>
          <p:cNvSpPr/>
          <p:nvPr>
            <p:ph type="body" idx="1"/>
          </p:nvPr>
        </p:nvSpPr>
        <p:spPr>
          <a:xfrm>
            <a:off x="952500" y="2855205"/>
            <a:ext cx="7936894" cy="5492383"/>
          </a:xfrm>
          <a:prstGeom prst="rect">
            <a:avLst/>
          </a:prstGeom>
        </p:spPr>
        <p:txBody>
          <a:bodyPr/>
          <a:lstStyle/>
          <a:p>
            <a:pPr lvl="0" marL="395604" indent="-395604" defTabSz="519937">
              <a:spcBef>
                <a:spcPts val="3700"/>
              </a:spcBef>
              <a:defRPr sz="1800"/>
            </a:pPr>
            <a:r>
              <a:rPr sz="3204"/>
              <a:t>Query for your domain are automatically routed to the nearest DNS server and thus are answered with the best possible </a:t>
            </a:r>
            <a:br>
              <a:rPr sz="3204"/>
            </a:br>
            <a:r>
              <a:rPr sz="3204"/>
              <a:t>performance.</a:t>
            </a:r>
            <a:endParaRPr sz="3204"/>
          </a:p>
          <a:p>
            <a:pPr lvl="0" marL="395604" indent="-395604" defTabSz="519937">
              <a:spcBef>
                <a:spcPts val="3700"/>
              </a:spcBef>
              <a:defRPr sz="1800"/>
            </a:pPr>
            <a:r>
              <a:rPr sz="3204"/>
              <a:t>Route 53 resolved  requests </a:t>
            </a:r>
            <a:br>
              <a:rPr sz="3204"/>
            </a:br>
            <a:r>
              <a:rPr sz="3204"/>
              <a:t>for your domain name to </a:t>
            </a:r>
            <a:br>
              <a:rPr sz="3204"/>
            </a:br>
            <a:r>
              <a:rPr sz="3204"/>
              <a:t>your Elastic Load</a:t>
            </a:r>
            <a:br>
              <a:rPr sz="3204"/>
            </a:br>
            <a:r>
              <a:rPr sz="3204"/>
              <a:t>Balancer, as well as </a:t>
            </a:r>
            <a:br>
              <a:rPr sz="3204"/>
            </a:br>
            <a:r>
              <a:rPr sz="3204"/>
              <a:t>your zone apex </a:t>
            </a:r>
            <a:br>
              <a:rPr sz="3204"/>
            </a:br>
            <a:r>
              <a:rPr sz="3204"/>
              <a:t>record</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ph type="title"/>
          </p:nvPr>
        </p:nvSpPr>
        <p:spPr>
          <a:xfrm>
            <a:off x="952500" y="444500"/>
            <a:ext cx="11099800" cy="2024757"/>
          </a:xfrm>
          <a:prstGeom prst="rect">
            <a:avLst/>
          </a:prstGeom>
        </p:spPr>
        <p:txBody>
          <a:bodyPr/>
          <a:lstStyle/>
          <a:p>
            <a:pPr lvl="0">
              <a:defRPr sz="1800"/>
            </a:pPr>
            <a:r>
              <a:rPr sz="5700"/>
              <a:t>Elasticity with </a:t>
            </a:r>
            <a:br>
              <a:rPr sz="5700"/>
            </a:br>
            <a:r>
              <a:rPr sz="5700"/>
              <a:t>Elastic Load Balancer</a:t>
            </a:r>
          </a:p>
        </p:txBody>
      </p:sp>
      <p:sp>
        <p:nvSpPr>
          <p:cNvPr id="91" name="Shape 91"/>
          <p:cNvSpPr/>
          <p:nvPr>
            <p:ph type="body" idx="1"/>
          </p:nvPr>
        </p:nvSpPr>
        <p:spPr>
          <a:xfrm>
            <a:off x="952500" y="2609850"/>
            <a:ext cx="11099800" cy="6286500"/>
          </a:xfrm>
          <a:prstGeom prst="rect">
            <a:avLst/>
          </a:prstGeom>
        </p:spPr>
        <p:txBody>
          <a:bodyPr/>
          <a:lstStyle/>
          <a:p>
            <a:pPr lvl="0" marL="0" indent="0">
              <a:buSzTx/>
              <a:buNone/>
              <a:defRPr sz="1800"/>
            </a:pPr>
            <a:r>
              <a:rPr sz="3600"/>
              <a:t>AWS provides this capability through the Elastic Load Balancing service, a configurable load balancing solution that supports:</a:t>
            </a:r>
            <a:endParaRPr sz="3600"/>
          </a:p>
          <a:p>
            <a:pPr lvl="0">
              <a:spcBef>
                <a:spcPts val="3000"/>
              </a:spcBef>
              <a:defRPr sz="1800"/>
            </a:pPr>
            <a:r>
              <a:rPr sz="2800"/>
              <a:t>Health checks on hosts</a:t>
            </a:r>
            <a:endParaRPr sz="2800"/>
          </a:p>
          <a:p>
            <a:pPr lvl="0">
              <a:spcBef>
                <a:spcPts val="3000"/>
              </a:spcBef>
              <a:defRPr sz="1800"/>
            </a:pPr>
            <a:r>
              <a:rPr sz="2800"/>
              <a:t>Distribution on traffic to EC2</a:t>
            </a:r>
            <a:br>
              <a:rPr sz="2800"/>
            </a:br>
            <a:r>
              <a:rPr sz="2800"/>
              <a:t>instances across multiple</a:t>
            </a:r>
            <a:br>
              <a:rPr sz="2800"/>
            </a:br>
            <a:r>
              <a:rPr sz="2800"/>
              <a:t>availability zones.</a:t>
            </a:r>
            <a:endParaRPr sz="2800"/>
          </a:p>
          <a:p>
            <a:pPr lvl="0">
              <a:spcBef>
                <a:spcPts val="3000"/>
              </a:spcBef>
              <a:defRPr sz="1800"/>
            </a:pPr>
            <a:r>
              <a:rPr sz="2800"/>
              <a:t>Dynamic addition and removal</a:t>
            </a:r>
            <a:br>
              <a:rPr sz="2800"/>
            </a:br>
            <a:r>
              <a:rPr sz="2800"/>
              <a:t>of Amazon EC2 hosts from the</a:t>
            </a:r>
            <a:br>
              <a:rPr sz="2800"/>
            </a:br>
            <a:r>
              <a:rPr sz="2800"/>
              <a:t>load-balancing rotation.</a:t>
            </a:r>
          </a:p>
        </p:txBody>
      </p:sp>
      <p:sp>
        <p:nvSpPr>
          <p:cNvPr id="92" name="Shape 92"/>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93" name="23ELB-enhanced.png"/>
          <p:cNvPicPr/>
          <p:nvPr/>
        </p:nvPicPr>
        <p:blipFill>
          <a:blip r:embed="rId2">
            <a:extLst/>
          </a:blip>
          <a:stretch>
            <a:fillRect/>
          </a:stretch>
        </p:blipFill>
        <p:spPr>
          <a:xfrm>
            <a:off x="6751440" y="5144932"/>
            <a:ext cx="5606390" cy="3097014"/>
          </a:xfrm>
          <a:prstGeom prst="rect">
            <a:avLst/>
          </a:prstGeom>
          <a:ln w="12700">
            <a:miter lim="400000"/>
          </a:ln>
        </p:spPr>
      </p:pic>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